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sldIdLst>
    <p:sldId id="290" r:id="rId2"/>
    <p:sldId id="291" r:id="rId3"/>
    <p:sldId id="293" r:id="rId4"/>
    <p:sldId id="292" r:id="rId5"/>
    <p:sldId id="274" r:id="rId6"/>
    <p:sldId id="275" r:id="rId7"/>
    <p:sldId id="276" r:id="rId8"/>
    <p:sldId id="277" r:id="rId9"/>
    <p:sldId id="263" r:id="rId10"/>
    <p:sldId id="267" r:id="rId11"/>
    <p:sldId id="264" r:id="rId12"/>
    <p:sldId id="265" r:id="rId13"/>
    <p:sldId id="270" r:id="rId14"/>
    <p:sldId id="266" r:id="rId15"/>
    <p:sldId id="268" r:id="rId16"/>
    <p:sldId id="278" r:id="rId17"/>
    <p:sldId id="279" r:id="rId18"/>
    <p:sldId id="280" r:id="rId19"/>
    <p:sldId id="281" r:id="rId20"/>
    <p:sldId id="282" r:id="rId21"/>
    <p:sldId id="283" r:id="rId22"/>
    <p:sldId id="284" r:id="rId23"/>
    <p:sldId id="285" r:id="rId24"/>
    <p:sldId id="286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48" autoAdjust="0"/>
    <p:restoredTop sz="89009" autoAdjust="0"/>
  </p:normalViewPr>
  <p:slideViewPr>
    <p:cSldViewPr snapToGrid="0">
      <p:cViewPr varScale="1">
        <p:scale>
          <a:sx n="66" d="100"/>
          <a:sy n="66" d="100"/>
        </p:scale>
        <p:origin x="858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D1B31F-5790-B54C-81A4-A32E3C1C295A}" type="datetimeFigureOut">
              <a:rPr lang="en-US" smtClean="0"/>
              <a:t>8/18/2016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5F3FC3-A2FE-EF49-8C23-44C0E5841C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537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Which is very hard to solve in the our stage</a:t>
            </a:r>
            <a:r>
              <a:rPr lang="en-US" altLang="zh-CN" baseline="0" dirty="0" smtClean="0"/>
              <a:t> because we try to building a online therapy system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We think</a:t>
            </a:r>
            <a:r>
              <a:rPr lang="en-US" altLang="zh-CN" baseline="0" dirty="0" smtClean="0"/>
              <a:t> the target group maybe too small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It become all the young professional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who feel slightly depressed, unhappy or negative, and they want to be/keep positive or make a change.</a:t>
            </a:r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CA513E-FA47-4D70-94AA-6E14484E40F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5053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CA513E-FA47-4D70-94AA-6E14484E40F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7420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dirty="0" smtClean="0"/>
              <a:t>In</a:t>
            </a:r>
            <a:r>
              <a:rPr lang="zh-CN" altLang="en-US" sz="1200" dirty="0" smtClean="0"/>
              <a:t> </a:t>
            </a:r>
            <a:r>
              <a:rPr lang="en-US" altLang="zh-CN" sz="1200" dirty="0" smtClean="0"/>
              <a:t>this</a:t>
            </a:r>
            <a:r>
              <a:rPr lang="zh-CN" altLang="en-US" sz="1200" dirty="0" smtClean="0"/>
              <a:t> </a:t>
            </a:r>
            <a:r>
              <a:rPr lang="en-US" altLang="zh-CN" sz="1200" dirty="0" smtClean="0"/>
              <a:t>informal</a:t>
            </a:r>
            <a:r>
              <a:rPr lang="zh-CN" altLang="en-US" sz="1200" dirty="0" smtClean="0"/>
              <a:t> </a:t>
            </a:r>
            <a:r>
              <a:rPr lang="en-US" altLang="zh-CN" sz="1200" dirty="0" smtClean="0"/>
              <a:t>usability</a:t>
            </a:r>
            <a:r>
              <a:rPr lang="zh-CN" altLang="en-US" sz="1200" dirty="0" smtClean="0"/>
              <a:t> </a:t>
            </a:r>
            <a:r>
              <a:rPr lang="en-US" altLang="zh-CN" sz="1200" dirty="0" smtClean="0"/>
              <a:t>test,</a:t>
            </a:r>
            <a:r>
              <a:rPr lang="zh-CN" altLang="en-US" sz="1200" dirty="0" smtClean="0"/>
              <a:t> </a:t>
            </a:r>
            <a:r>
              <a:rPr lang="en-US" altLang="zh-CN" sz="1200" dirty="0" smtClean="0"/>
              <a:t>we</a:t>
            </a:r>
            <a:r>
              <a:rPr lang="zh-CN" altLang="en-US" sz="1200" dirty="0" smtClean="0"/>
              <a:t> </a:t>
            </a:r>
            <a:r>
              <a:rPr lang="en-US" altLang="zh-CN" sz="1200" dirty="0" smtClean="0"/>
              <a:t>used</a:t>
            </a:r>
            <a:r>
              <a:rPr lang="zh-CN" altLang="en-US" sz="1200" dirty="0" smtClean="0"/>
              <a:t> </a:t>
            </a:r>
            <a:r>
              <a:rPr lang="en-US" altLang="zh-CN" sz="1200" dirty="0" smtClean="0">
                <a:solidFill>
                  <a:schemeClr val="accent1">
                    <a:lumMod val="75000"/>
                  </a:schemeClr>
                </a:solidFill>
              </a:rPr>
              <a:t>paper</a:t>
            </a:r>
            <a:r>
              <a:rPr lang="zh-CN" altLang="en-US" sz="12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altLang="zh-CN" sz="1200" dirty="0" smtClean="0">
                <a:solidFill>
                  <a:schemeClr val="accent1">
                    <a:lumMod val="75000"/>
                  </a:schemeClr>
                </a:solidFill>
              </a:rPr>
              <a:t>drawing</a:t>
            </a:r>
            <a:r>
              <a:rPr lang="zh-CN" altLang="en-US" sz="12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altLang="zh-CN" sz="1200" dirty="0" smtClean="0"/>
              <a:t>to</a:t>
            </a:r>
            <a:r>
              <a:rPr lang="zh-CN" altLang="en-US" sz="1200" dirty="0" smtClean="0"/>
              <a:t> </a:t>
            </a:r>
            <a:r>
              <a:rPr lang="en-US" altLang="zh-CN" sz="1200" dirty="0" smtClean="0"/>
              <a:t>present</a:t>
            </a:r>
            <a:r>
              <a:rPr lang="zh-CN" altLang="en-US" sz="1200" dirty="0" smtClean="0"/>
              <a:t> </a:t>
            </a:r>
            <a:r>
              <a:rPr lang="en-US" altLang="zh-CN" sz="1200" dirty="0" smtClean="0"/>
              <a:t>our</a:t>
            </a:r>
            <a:r>
              <a:rPr lang="zh-CN" altLang="en-US" sz="1200" dirty="0" smtClean="0"/>
              <a:t> </a:t>
            </a:r>
            <a:r>
              <a:rPr lang="en-US" altLang="zh-CN" sz="1200" dirty="0" smtClean="0"/>
              <a:t>APP</a:t>
            </a:r>
            <a:r>
              <a:rPr lang="zh-CN" altLang="en-US" sz="1200" dirty="0" smtClean="0"/>
              <a:t> </a:t>
            </a:r>
            <a:r>
              <a:rPr lang="en-US" altLang="zh-CN" sz="1200" dirty="0" smtClean="0"/>
              <a:t>to</a:t>
            </a:r>
            <a:r>
              <a:rPr lang="zh-CN" altLang="en-US" sz="1200" dirty="0" smtClean="0"/>
              <a:t> </a:t>
            </a:r>
            <a:r>
              <a:rPr lang="en-US" altLang="zh-CN" sz="1200" dirty="0" smtClean="0"/>
              <a:t>users.</a:t>
            </a:r>
            <a:r>
              <a:rPr lang="zh-CN" altLang="en-US" sz="1200" dirty="0" smtClean="0"/>
              <a:t> </a:t>
            </a:r>
            <a:r>
              <a:rPr lang="en-US" altLang="zh-CN" sz="1200" dirty="0" smtClean="0"/>
              <a:t>Each</a:t>
            </a:r>
            <a:r>
              <a:rPr lang="zh-CN" altLang="en-US" sz="1200" dirty="0" smtClean="0"/>
              <a:t> </a:t>
            </a:r>
            <a:r>
              <a:rPr lang="en-US" altLang="zh-CN" sz="1200" dirty="0" smtClean="0"/>
              <a:t>of</a:t>
            </a:r>
            <a:r>
              <a:rPr lang="zh-CN" altLang="en-US" sz="1200" dirty="0" smtClean="0"/>
              <a:t> </a:t>
            </a:r>
            <a:r>
              <a:rPr lang="en-US" altLang="zh-CN" sz="1200" dirty="0" smtClean="0"/>
              <a:t>our</a:t>
            </a:r>
            <a:r>
              <a:rPr lang="zh-CN" altLang="en-US" sz="1200" dirty="0" smtClean="0"/>
              <a:t> </a:t>
            </a:r>
            <a:r>
              <a:rPr lang="en-US" altLang="zh-CN" sz="1200" dirty="0" smtClean="0"/>
              <a:t>group</a:t>
            </a:r>
            <a:r>
              <a:rPr lang="zh-CN" altLang="en-US" sz="1200" dirty="0" smtClean="0"/>
              <a:t> </a:t>
            </a:r>
            <a:r>
              <a:rPr lang="en-US" altLang="zh-CN" sz="1200" dirty="0" smtClean="0"/>
              <a:t>members</a:t>
            </a:r>
            <a:r>
              <a:rPr lang="zh-CN" altLang="en-US" sz="1200" dirty="0" smtClean="0"/>
              <a:t> </a:t>
            </a:r>
            <a:r>
              <a:rPr lang="en-US" altLang="zh-CN" sz="1200" dirty="0" smtClean="0"/>
              <a:t>design</a:t>
            </a:r>
            <a:r>
              <a:rPr lang="zh-CN" altLang="en-US" sz="1200" dirty="0" smtClean="0"/>
              <a:t> </a:t>
            </a:r>
            <a:r>
              <a:rPr lang="en-US" altLang="zh-CN" sz="1200" dirty="0" smtClean="0"/>
              <a:t>APP</a:t>
            </a:r>
            <a:r>
              <a:rPr lang="zh-CN" altLang="en-US" sz="1200" dirty="0" smtClean="0"/>
              <a:t> </a:t>
            </a:r>
            <a:r>
              <a:rPr lang="en-US" altLang="zh-CN" sz="1200" dirty="0" smtClean="0"/>
              <a:t>interface</a:t>
            </a:r>
            <a:r>
              <a:rPr lang="zh-CN" altLang="en-US" sz="1200" dirty="0" smtClean="0"/>
              <a:t> </a:t>
            </a:r>
            <a:r>
              <a:rPr lang="en-US" altLang="zh-CN" sz="1200" dirty="0" smtClean="0">
                <a:solidFill>
                  <a:schemeClr val="accent1">
                    <a:lumMod val="75000"/>
                  </a:schemeClr>
                </a:solidFill>
              </a:rPr>
              <a:t>individually</a:t>
            </a:r>
            <a:r>
              <a:rPr lang="en-US" altLang="zh-CN" sz="1200" dirty="0" smtClean="0"/>
              <a:t>.</a:t>
            </a:r>
            <a:r>
              <a:rPr lang="zh-CN" altLang="en-US" sz="1200" dirty="0" smtClean="0"/>
              <a:t>  </a:t>
            </a:r>
            <a:r>
              <a:rPr lang="en-US" altLang="zh-CN" sz="1200" dirty="0" smtClean="0"/>
              <a:t>We</a:t>
            </a:r>
            <a:r>
              <a:rPr lang="zh-CN" altLang="en-US" sz="1200" dirty="0" smtClean="0"/>
              <a:t> </a:t>
            </a:r>
            <a:r>
              <a:rPr lang="en-US" altLang="zh-CN" sz="1200" dirty="0" smtClean="0"/>
              <a:t>want</a:t>
            </a:r>
            <a:r>
              <a:rPr lang="zh-CN" altLang="en-US" sz="1200" dirty="0" smtClean="0"/>
              <a:t> </a:t>
            </a:r>
            <a:r>
              <a:rPr lang="en-US" altLang="zh-CN" sz="1200" dirty="0" smtClean="0"/>
              <a:t>to</a:t>
            </a:r>
            <a:r>
              <a:rPr lang="zh-CN" altLang="en-US" sz="1200" dirty="0" smtClean="0"/>
              <a:t> </a:t>
            </a:r>
            <a:r>
              <a:rPr lang="en-US" altLang="zh-CN" sz="1200" dirty="0" smtClean="0"/>
              <a:t>combine</a:t>
            </a:r>
            <a:r>
              <a:rPr lang="zh-CN" altLang="en-US" sz="1200" dirty="0" smtClean="0"/>
              <a:t> </a:t>
            </a:r>
            <a:r>
              <a:rPr lang="en-US" altLang="zh-CN" sz="1200" dirty="0" smtClean="0"/>
              <a:t>best</a:t>
            </a:r>
            <a:r>
              <a:rPr lang="zh-CN" altLang="en-US" sz="1200" dirty="0" smtClean="0"/>
              <a:t> </a:t>
            </a:r>
            <a:r>
              <a:rPr lang="en-US" altLang="zh-CN" sz="1200" dirty="0" smtClean="0"/>
              <a:t>part</a:t>
            </a:r>
            <a:r>
              <a:rPr lang="zh-CN" altLang="en-US" sz="1200" dirty="0" smtClean="0"/>
              <a:t> </a:t>
            </a:r>
            <a:r>
              <a:rPr lang="en-US" altLang="zh-CN" sz="1200" dirty="0" smtClean="0"/>
              <a:t>of</a:t>
            </a:r>
            <a:r>
              <a:rPr lang="zh-CN" altLang="en-US" sz="1200" dirty="0" smtClean="0"/>
              <a:t>  </a:t>
            </a:r>
            <a:r>
              <a:rPr lang="en-US" altLang="zh-CN" sz="1200" dirty="0" smtClean="0"/>
              <a:t>our</a:t>
            </a:r>
            <a:r>
              <a:rPr lang="zh-CN" altLang="en-US" sz="1200" dirty="0" smtClean="0"/>
              <a:t> </a:t>
            </a:r>
            <a:r>
              <a:rPr lang="en-US" altLang="zh-CN" sz="1200" dirty="0" smtClean="0"/>
              <a:t>design</a:t>
            </a:r>
            <a:r>
              <a:rPr lang="zh-CN" altLang="en-US" sz="1200" dirty="0" smtClean="0"/>
              <a:t> </a:t>
            </a:r>
            <a:r>
              <a:rPr lang="en-US" altLang="zh-CN" sz="1200" dirty="0" smtClean="0"/>
              <a:t>later</a:t>
            </a:r>
            <a:r>
              <a:rPr lang="zh-CN" altLang="en-US" sz="1200" dirty="0" smtClean="0"/>
              <a:t> </a:t>
            </a:r>
            <a:r>
              <a:rPr lang="en-US" altLang="zh-CN" sz="1200" dirty="0" smtClean="0"/>
              <a:t>on,</a:t>
            </a:r>
            <a:r>
              <a:rPr lang="zh-CN" altLang="en-US" sz="1200" dirty="0" smtClean="0"/>
              <a:t> </a:t>
            </a:r>
            <a:r>
              <a:rPr lang="en-US" altLang="zh-CN" sz="1200" dirty="0" smtClean="0"/>
              <a:t>and</a:t>
            </a:r>
            <a:r>
              <a:rPr lang="zh-CN" altLang="en-US" sz="1200" dirty="0" smtClean="0"/>
              <a:t> </a:t>
            </a:r>
            <a:r>
              <a:rPr lang="en-US" altLang="zh-CN" sz="1200" dirty="0" smtClean="0">
                <a:solidFill>
                  <a:schemeClr val="accent1">
                    <a:lumMod val="75000"/>
                  </a:schemeClr>
                </a:solidFill>
              </a:rPr>
              <a:t>pay</a:t>
            </a:r>
            <a:r>
              <a:rPr lang="zh-CN" altLang="en-US" sz="12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altLang="zh-CN" sz="1200" dirty="0" smtClean="0">
                <a:solidFill>
                  <a:schemeClr val="accent1">
                    <a:lumMod val="75000"/>
                  </a:schemeClr>
                </a:solidFill>
              </a:rPr>
              <a:t>more</a:t>
            </a:r>
            <a:r>
              <a:rPr lang="zh-CN" altLang="en-US" sz="12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altLang="zh-CN" sz="1200" dirty="0" smtClean="0">
                <a:solidFill>
                  <a:schemeClr val="accent1">
                    <a:lumMod val="75000"/>
                  </a:schemeClr>
                </a:solidFill>
              </a:rPr>
              <a:t>attention</a:t>
            </a:r>
            <a:r>
              <a:rPr lang="zh-CN" altLang="en-US" sz="12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altLang="zh-CN" sz="1200" dirty="0" smtClean="0"/>
              <a:t>to</a:t>
            </a:r>
            <a:r>
              <a:rPr lang="zh-CN" altLang="en-US" sz="1200" dirty="0" smtClean="0"/>
              <a:t> </a:t>
            </a:r>
            <a:r>
              <a:rPr lang="en-US" altLang="zh-CN" sz="1200" dirty="0" smtClean="0"/>
              <a:t>the</a:t>
            </a:r>
            <a:r>
              <a:rPr lang="zh-CN" altLang="en-US" sz="1200" dirty="0" smtClean="0"/>
              <a:t> </a:t>
            </a:r>
            <a:r>
              <a:rPr lang="en-US" altLang="zh-CN" sz="1200" dirty="0" smtClean="0"/>
              <a:t>problems</a:t>
            </a:r>
            <a:r>
              <a:rPr lang="zh-CN" altLang="en-US" sz="1200" dirty="0" smtClean="0"/>
              <a:t> </a:t>
            </a:r>
            <a:r>
              <a:rPr lang="en-US" altLang="zh-CN" sz="1200" dirty="0" smtClean="0"/>
              <a:t>that</a:t>
            </a:r>
            <a:r>
              <a:rPr lang="zh-CN" altLang="en-US" sz="1200" dirty="0" smtClean="0"/>
              <a:t> </a:t>
            </a:r>
            <a:r>
              <a:rPr lang="en-US" altLang="zh-CN" sz="1200" dirty="0" smtClean="0"/>
              <a:t>users</a:t>
            </a:r>
            <a:r>
              <a:rPr lang="zh-CN" altLang="en-US" sz="1200" dirty="0" smtClean="0"/>
              <a:t> </a:t>
            </a:r>
            <a:r>
              <a:rPr lang="en-US" altLang="zh-CN" sz="1200" dirty="0" smtClean="0"/>
              <a:t>mentioned</a:t>
            </a:r>
            <a:r>
              <a:rPr lang="zh-CN" altLang="en-US" sz="1200" dirty="0" smtClean="0"/>
              <a:t> </a:t>
            </a:r>
            <a:r>
              <a:rPr lang="en-US" altLang="zh-CN" sz="1200" dirty="0" smtClean="0"/>
              <a:t>in</a:t>
            </a:r>
            <a:r>
              <a:rPr lang="zh-CN" altLang="en-US" sz="1200" dirty="0" smtClean="0"/>
              <a:t> </a:t>
            </a:r>
            <a:r>
              <a:rPr lang="en-US" altLang="zh-CN" sz="1200" dirty="0" smtClean="0"/>
              <a:t>usability</a:t>
            </a:r>
            <a:r>
              <a:rPr lang="zh-CN" altLang="en-US" sz="1200" dirty="0" smtClean="0"/>
              <a:t> </a:t>
            </a:r>
            <a:r>
              <a:rPr lang="en-US" altLang="zh-CN" sz="1200" dirty="0" smtClean="0"/>
              <a:t>test.</a:t>
            </a:r>
            <a:r>
              <a:rPr lang="zh-CN" altLang="en-US" sz="1200" dirty="0" smtClean="0"/>
              <a:t> </a:t>
            </a:r>
            <a:r>
              <a:rPr lang="en-US" altLang="zh-CN" sz="1200" dirty="0" smtClean="0"/>
              <a:t>We</a:t>
            </a:r>
            <a:r>
              <a:rPr lang="zh-CN" altLang="en-US" sz="1200" dirty="0" smtClean="0"/>
              <a:t> </a:t>
            </a:r>
            <a:r>
              <a:rPr lang="en-US" altLang="zh-CN" sz="1200" dirty="0" smtClean="0"/>
              <a:t>believe</a:t>
            </a:r>
            <a:r>
              <a:rPr lang="zh-CN" altLang="en-US" sz="1200" dirty="0" smtClean="0"/>
              <a:t> </a:t>
            </a:r>
            <a:r>
              <a:rPr lang="en-US" altLang="zh-CN" sz="1200" dirty="0" smtClean="0"/>
              <a:t>that</a:t>
            </a:r>
            <a:r>
              <a:rPr lang="zh-CN" altLang="en-US" sz="1200" dirty="0" smtClean="0"/>
              <a:t> </a:t>
            </a:r>
            <a:r>
              <a:rPr lang="en-US" altLang="zh-CN" sz="1200" dirty="0" smtClean="0"/>
              <a:t>this</a:t>
            </a:r>
            <a:r>
              <a:rPr lang="zh-CN" altLang="en-US" sz="1200" dirty="0" smtClean="0"/>
              <a:t> </a:t>
            </a:r>
            <a:r>
              <a:rPr lang="en-US" altLang="zh-CN" sz="1200" dirty="0" smtClean="0"/>
              <a:t>separate-combine</a:t>
            </a:r>
            <a:r>
              <a:rPr lang="zh-CN" altLang="en-US" sz="1200" dirty="0" smtClean="0"/>
              <a:t> </a:t>
            </a:r>
            <a:r>
              <a:rPr lang="en-US" altLang="zh-CN" sz="1200" dirty="0" smtClean="0"/>
              <a:t>process</a:t>
            </a:r>
            <a:r>
              <a:rPr lang="zh-CN" altLang="en-US" sz="1200" dirty="0" smtClean="0"/>
              <a:t> </a:t>
            </a:r>
            <a:r>
              <a:rPr lang="en-US" altLang="zh-CN" sz="1200" dirty="0" smtClean="0"/>
              <a:t>will</a:t>
            </a:r>
            <a:r>
              <a:rPr lang="zh-CN" altLang="en-US" sz="1200" dirty="0" smtClean="0"/>
              <a:t> </a:t>
            </a:r>
            <a:r>
              <a:rPr lang="en-US" altLang="zh-CN" sz="1200" dirty="0" smtClean="0"/>
              <a:t>lead</a:t>
            </a:r>
            <a:r>
              <a:rPr lang="zh-CN" altLang="en-US" sz="1200" dirty="0" smtClean="0"/>
              <a:t> </a:t>
            </a:r>
            <a:r>
              <a:rPr lang="en-US" altLang="zh-CN" sz="1200" dirty="0" smtClean="0"/>
              <a:t>a</a:t>
            </a:r>
            <a:r>
              <a:rPr lang="zh-CN" altLang="en-US" sz="1200" dirty="0" smtClean="0"/>
              <a:t> </a:t>
            </a:r>
            <a:r>
              <a:rPr lang="en-US" altLang="zh-CN" sz="1200" dirty="0" smtClean="0"/>
              <a:t>better</a:t>
            </a:r>
            <a:r>
              <a:rPr lang="zh-CN" altLang="en-US" sz="1200" dirty="0" smtClean="0"/>
              <a:t> </a:t>
            </a:r>
            <a:r>
              <a:rPr lang="en-US" altLang="zh-CN" sz="1200" dirty="0" smtClean="0"/>
              <a:t>outcome.</a:t>
            </a: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5F3FC3-A2FE-EF49-8C23-44C0E5841CD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241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Like-&gt;</a:t>
            </a:r>
            <a:r>
              <a:rPr lang="en-US" altLang="zh-CN" dirty="0" err="1" smtClean="0"/>
              <a:t>recommandation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post</a:t>
            </a:r>
            <a:endParaRPr lang="zh-CN" altLang="en-US" dirty="0" smtClean="0"/>
          </a:p>
          <a:p>
            <a:r>
              <a:rPr lang="en-US" altLang="zh-CN" dirty="0" smtClean="0"/>
              <a:t>3</a:t>
            </a:r>
            <a:r>
              <a:rPr lang="zh-CN" altLang="en-US" dirty="0" smtClean="0"/>
              <a:t> </a:t>
            </a:r>
            <a:r>
              <a:rPr lang="en-US" altLang="zh-CN" dirty="0" smtClean="0"/>
              <a:t>people</a:t>
            </a:r>
            <a:r>
              <a:rPr lang="zh-CN" altLang="en-US" dirty="0" smtClean="0"/>
              <a:t> </a:t>
            </a:r>
            <a:r>
              <a:rPr lang="en-US" altLang="zh-CN" dirty="0" smtClean="0"/>
              <a:t>-&gt;following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5F3FC3-A2FE-EF49-8C23-44C0E5841CD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5585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8/18/2016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言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CN" altLang="en-US"/>
              <a:t>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CN" altLang="en-US"/>
              <a:t>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8/18/2016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8/18/2016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8/18/2016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8/18/2016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8/18/2016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8/18/2016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8/18/2016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7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>
            <a:spLocks/>
          </p:cNvSpPr>
          <p:nvPr/>
        </p:nvSpPr>
        <p:spPr>
          <a:xfrm>
            <a:off x="2479942" y="559070"/>
            <a:ext cx="8574622" cy="26161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sz="8000" dirty="0" err="1" smtClean="0"/>
              <a:t>BeeHappy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endParaRPr lang="zh-CN" altLang="en-US" sz="4400" dirty="0">
              <a:latin typeface="+mn-lt"/>
            </a:endParaRPr>
          </a:p>
        </p:txBody>
      </p:sp>
      <p:sp>
        <p:nvSpPr>
          <p:cNvPr id="6" name="副标题 2"/>
          <p:cNvSpPr txBox="1">
            <a:spLocks/>
          </p:cNvSpPr>
          <p:nvPr/>
        </p:nvSpPr>
        <p:spPr>
          <a:xfrm>
            <a:off x="3273431" y="3873437"/>
            <a:ext cx="6987645" cy="13885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altLang="zh-CN" sz="3200" dirty="0"/>
              <a:t>-Germany Task </a:t>
            </a:r>
            <a:r>
              <a:rPr lang="en-US" altLang="zh-CN" sz="3200" dirty="0" smtClean="0"/>
              <a:t>Group:</a:t>
            </a:r>
          </a:p>
          <a:p>
            <a:pPr marL="0" indent="0" algn="r">
              <a:buNone/>
            </a:pPr>
            <a:r>
              <a:rPr lang="en-US" altLang="zh-CN" dirty="0" err="1" smtClean="0"/>
              <a:t>Yunzhou</a:t>
            </a:r>
            <a:r>
              <a:rPr lang="en-US" altLang="zh-CN" dirty="0" smtClean="0"/>
              <a:t> Feng</a:t>
            </a:r>
          </a:p>
          <a:p>
            <a:pPr marL="0" indent="0" algn="r">
              <a:buNone/>
            </a:pPr>
            <a:r>
              <a:rPr lang="en-US" altLang="zh-CN" dirty="0" err="1" smtClean="0"/>
              <a:t>Kecheng</a:t>
            </a:r>
            <a:r>
              <a:rPr lang="en-US" altLang="zh-CN" dirty="0" smtClean="0"/>
              <a:t> Li</a:t>
            </a:r>
          </a:p>
          <a:p>
            <a:pPr marL="0" indent="0" algn="r">
              <a:buNone/>
            </a:pPr>
            <a:r>
              <a:rPr lang="en-US" altLang="zh-CN" dirty="0" err="1" smtClean="0"/>
              <a:t>Ziyang</a:t>
            </a:r>
            <a:r>
              <a:rPr lang="en-US" altLang="zh-CN" dirty="0" smtClean="0"/>
              <a:t> Jiang</a:t>
            </a:r>
          </a:p>
          <a:p>
            <a:pPr marL="0" indent="0" algn="r">
              <a:buNone/>
            </a:pPr>
            <a:r>
              <a:rPr lang="en-US" altLang="zh-CN" dirty="0" err="1" smtClean="0"/>
              <a:t>Jingyu</a:t>
            </a:r>
            <a:r>
              <a:rPr lang="en-US" altLang="zh-CN" dirty="0" smtClean="0"/>
              <a:t> Su</a:t>
            </a:r>
          </a:p>
          <a:p>
            <a:pPr marL="0" indent="0" algn="r">
              <a:buNone/>
            </a:pPr>
            <a:r>
              <a:rPr lang="en-US" altLang="zh-CN" dirty="0" err="1" smtClean="0"/>
              <a:t>Weining</a:t>
            </a:r>
            <a:r>
              <a:rPr lang="en-US" altLang="zh-CN" dirty="0" smtClean="0"/>
              <a:t> Chen</a:t>
            </a:r>
          </a:p>
          <a:p>
            <a:pPr marL="0" indent="0" algn="r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878266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0" y="1436914"/>
            <a:ext cx="10018713" cy="1451428"/>
          </a:xfrm>
        </p:spPr>
        <p:txBody>
          <a:bodyPr/>
          <a:lstStyle/>
          <a:p>
            <a:r>
              <a:rPr lang="en-US" altLang="zh-CN" b="1" dirty="0" smtClean="0"/>
              <a:t>Problem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1:</a:t>
            </a:r>
            <a:r>
              <a:rPr lang="zh-CN" altLang="en-US" b="1" dirty="0" smtClean="0"/>
              <a:t> </a:t>
            </a:r>
            <a:r>
              <a:rPr lang="en-US" altLang="zh-CN" b="1" dirty="0"/>
              <a:t>I</a:t>
            </a:r>
            <a:r>
              <a:rPr lang="en-US" altLang="zh-CN" b="1" dirty="0" smtClean="0"/>
              <a:t>con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09" y="2525485"/>
            <a:ext cx="10018713" cy="2786743"/>
          </a:xfrm>
        </p:spPr>
        <p:txBody>
          <a:bodyPr/>
          <a:lstStyle/>
          <a:p>
            <a:r>
              <a:rPr lang="en-US" altLang="zh-CN" dirty="0"/>
              <a:t>User</a:t>
            </a:r>
            <a:r>
              <a:rPr lang="zh-CN" altLang="en-US" dirty="0"/>
              <a:t> </a:t>
            </a:r>
            <a:r>
              <a:rPr lang="en-US" altLang="zh-CN" dirty="0"/>
              <a:t>could</a:t>
            </a:r>
            <a:r>
              <a:rPr lang="zh-CN" altLang="en-US" dirty="0"/>
              <a:t> </a:t>
            </a:r>
            <a:r>
              <a:rPr lang="en-US" altLang="zh-CN" dirty="0"/>
              <a:t>be</a:t>
            </a:r>
            <a:r>
              <a:rPr lang="zh-CN" altLang="en-US" dirty="0"/>
              <a:t> </a:t>
            </a:r>
            <a:r>
              <a:rPr lang="en-US" altLang="zh-CN" dirty="0"/>
              <a:t>misled</a:t>
            </a:r>
            <a:r>
              <a:rPr lang="zh-CN" altLang="en-US" dirty="0"/>
              <a:t> </a:t>
            </a:r>
            <a:r>
              <a:rPr lang="en-US" altLang="zh-CN" dirty="0"/>
              <a:t>by</a:t>
            </a:r>
            <a:r>
              <a:rPr lang="zh-CN" altLang="en-US" dirty="0"/>
              <a:t> </a:t>
            </a:r>
            <a:r>
              <a:rPr lang="en-US" altLang="zh-CN" dirty="0"/>
              <a:t>inappropriate</a:t>
            </a:r>
            <a:r>
              <a:rPr lang="zh-CN" altLang="en-US" dirty="0"/>
              <a:t> </a:t>
            </a:r>
            <a:r>
              <a:rPr lang="en-US" altLang="zh-CN" dirty="0"/>
              <a:t>icons</a:t>
            </a:r>
            <a:endParaRPr lang="zh-CN" altLang="en-US" dirty="0"/>
          </a:p>
          <a:p>
            <a:r>
              <a:rPr lang="en-US" altLang="zh-CN" dirty="0"/>
              <a:t>An</a:t>
            </a:r>
            <a:r>
              <a:rPr lang="zh-CN" altLang="en-US" dirty="0"/>
              <a:t> </a:t>
            </a:r>
            <a:r>
              <a:rPr lang="en-US" altLang="zh-CN" dirty="0"/>
              <a:t>icon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mean</a:t>
            </a:r>
            <a:r>
              <a:rPr lang="zh-CN" altLang="en-US" dirty="0"/>
              <a:t> </a:t>
            </a:r>
            <a:r>
              <a:rPr lang="en-US" altLang="zh-CN" dirty="0"/>
              <a:t>different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user</a:t>
            </a:r>
            <a:r>
              <a:rPr lang="zh-CN" altLang="en-US" dirty="0"/>
              <a:t> </a:t>
            </a:r>
            <a:r>
              <a:rPr lang="en-US" altLang="zh-CN" dirty="0"/>
              <a:t>who</a:t>
            </a:r>
            <a:r>
              <a:rPr lang="zh-CN" altLang="en-US" dirty="0"/>
              <a:t> </a:t>
            </a:r>
            <a:r>
              <a:rPr lang="en-US" altLang="zh-CN" dirty="0"/>
              <a:t>use</a:t>
            </a:r>
            <a:r>
              <a:rPr lang="zh-CN" altLang="en-US" dirty="0"/>
              <a:t> </a:t>
            </a:r>
            <a:r>
              <a:rPr lang="en-US" altLang="zh-CN" dirty="0"/>
              <a:t>different</a:t>
            </a:r>
            <a:r>
              <a:rPr lang="zh-CN" altLang="en-US" dirty="0"/>
              <a:t> </a:t>
            </a:r>
            <a:r>
              <a:rPr lang="en-US" altLang="zh-CN" dirty="0"/>
              <a:t>social</a:t>
            </a:r>
            <a:r>
              <a:rPr lang="zh-CN" altLang="en-US" dirty="0"/>
              <a:t> </a:t>
            </a:r>
            <a:r>
              <a:rPr lang="en-US" altLang="zh-CN" dirty="0"/>
              <a:t>media</a:t>
            </a:r>
            <a:r>
              <a:rPr lang="zh-CN" altLang="en-US" dirty="0"/>
              <a:t> </a:t>
            </a:r>
            <a:r>
              <a:rPr lang="en-US" altLang="zh-CN" dirty="0"/>
              <a:t>APP</a:t>
            </a:r>
            <a:endParaRPr lang="zh-CN" alt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783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189187"/>
            <a:ext cx="2704772" cy="480848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1492" y="487049"/>
            <a:ext cx="4775200" cy="9779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371600" y="4414345"/>
            <a:ext cx="2865931" cy="583325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/>
          <p:cNvCxnSpPr>
            <a:stCxn id="6" idx="3"/>
          </p:cNvCxnSpPr>
          <p:nvPr/>
        </p:nvCxnSpPr>
        <p:spPr>
          <a:xfrm flipV="1">
            <a:off x="4237531" y="1464949"/>
            <a:ext cx="2018890" cy="3241059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>
            <a:off x="6629335" y="362388"/>
            <a:ext cx="1227221" cy="1227221"/>
          </a:xfrm>
          <a:prstGeom prst="ellipse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Content Placeholder 2"/>
          <p:cNvSpPr>
            <a:spLocks noGrp="1"/>
          </p:cNvSpPr>
          <p:nvPr>
            <p:ph idx="1"/>
          </p:nvPr>
        </p:nvSpPr>
        <p:spPr>
          <a:xfrm>
            <a:off x="6015789" y="2666999"/>
            <a:ext cx="5487234" cy="3016909"/>
          </a:xfrm>
        </p:spPr>
        <p:txBody>
          <a:bodyPr/>
          <a:lstStyle/>
          <a:p>
            <a:r>
              <a:rPr lang="en-US" altLang="zh-CN" dirty="0" smtClean="0"/>
              <a:t>A</a:t>
            </a:r>
            <a:r>
              <a:rPr lang="zh-CN" altLang="en-US" dirty="0" smtClean="0"/>
              <a:t> </a:t>
            </a:r>
            <a:r>
              <a:rPr lang="en-US" altLang="zh-CN" dirty="0" smtClean="0"/>
              <a:t>little</a:t>
            </a:r>
            <a:r>
              <a:rPr lang="zh-CN" altLang="en-US" dirty="0" smtClean="0"/>
              <a:t> </a:t>
            </a:r>
            <a:r>
              <a:rPr lang="en-US" altLang="zh-CN" dirty="0" smtClean="0"/>
              <a:t>tree?</a:t>
            </a:r>
            <a:endParaRPr lang="zh-CN" altLang="en-US" dirty="0" smtClean="0"/>
          </a:p>
          <a:p>
            <a:pPr marL="0" indent="0">
              <a:buNone/>
            </a:pPr>
            <a:endParaRPr lang="zh-CN" altLang="en-US" dirty="0" smtClean="0"/>
          </a:p>
          <a:p>
            <a:r>
              <a:rPr lang="en-US" altLang="zh-CN" dirty="0" smtClean="0"/>
              <a:t>It</a:t>
            </a:r>
            <a:r>
              <a:rPr lang="zh-CN" altLang="en-US" dirty="0" smtClean="0"/>
              <a:t> </a:t>
            </a:r>
            <a:r>
              <a:rPr lang="en-US" altLang="zh-CN" dirty="0" smtClean="0"/>
              <a:t>is</a:t>
            </a:r>
            <a:r>
              <a:rPr lang="zh-CN" altLang="en-US" dirty="0" smtClean="0"/>
              <a:t> </a:t>
            </a:r>
            <a:r>
              <a:rPr lang="en-US" altLang="zh-CN" dirty="0" smtClean="0"/>
              <a:t>a</a:t>
            </a:r>
            <a:r>
              <a:rPr lang="zh-CN" altLang="en-US" dirty="0" smtClean="0"/>
              <a:t> </a:t>
            </a:r>
            <a:r>
              <a:rPr lang="en-US" altLang="zh-CN" dirty="0" smtClean="0"/>
              <a:t>“Write</a:t>
            </a:r>
            <a:r>
              <a:rPr lang="zh-CN" altLang="en-US" dirty="0" smtClean="0"/>
              <a:t> </a:t>
            </a:r>
            <a:r>
              <a:rPr lang="en-US" altLang="zh-CN" dirty="0" smtClean="0"/>
              <a:t>Post”</a:t>
            </a:r>
            <a:r>
              <a:rPr lang="zh-CN" altLang="en-US" dirty="0" smtClean="0"/>
              <a:t> </a:t>
            </a:r>
            <a:r>
              <a:rPr lang="en-US" altLang="zh-CN" dirty="0" smtClean="0"/>
              <a:t>button!!!!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5534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ainpag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4840" y="914567"/>
            <a:ext cx="3555206" cy="4740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5" name="Oval 4"/>
          <p:cNvSpPr/>
          <p:nvPr/>
        </p:nvSpPr>
        <p:spPr>
          <a:xfrm>
            <a:off x="8903368" y="649873"/>
            <a:ext cx="1588169" cy="158816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8785604" y="3657600"/>
            <a:ext cx="2454442" cy="245444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6328611" y="1609483"/>
            <a:ext cx="2545182" cy="835661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6328611" y="4884821"/>
            <a:ext cx="2456994" cy="303356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962358" y="2266542"/>
            <a:ext cx="27406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/>
              <a:t>“Like”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button?</a:t>
            </a:r>
            <a:endParaRPr lang="en-US" sz="2800" dirty="0"/>
          </a:p>
        </p:txBody>
      </p:sp>
      <p:sp>
        <p:nvSpPr>
          <p:cNvPr id="12" name="TextBox 11"/>
          <p:cNvSpPr txBox="1"/>
          <p:nvPr/>
        </p:nvSpPr>
        <p:spPr>
          <a:xfrm>
            <a:off x="1636295" y="4889888"/>
            <a:ext cx="47070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/>
              <a:t>What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does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this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icon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mean?</a:t>
            </a:r>
            <a:endParaRPr lang="en-US" sz="2800" dirty="0"/>
          </a:p>
        </p:txBody>
      </p:sp>
      <p:sp>
        <p:nvSpPr>
          <p:cNvPr id="15" name="Rectangle 14"/>
          <p:cNvSpPr/>
          <p:nvPr/>
        </p:nvSpPr>
        <p:spPr>
          <a:xfrm>
            <a:off x="1869875" y="560624"/>
            <a:ext cx="362310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b="1" dirty="0">
                <a:ln w="3175" cmpd="sng">
                  <a:noFill/>
                </a:ln>
                <a:latin typeface="+mj-lt"/>
              </a:rPr>
              <a:t>Problem</a:t>
            </a:r>
            <a:r>
              <a:rPr lang="zh-CN" altLang="en-US" sz="4000" b="1" dirty="0">
                <a:ln w="3175" cmpd="sng">
                  <a:noFill/>
                </a:ln>
                <a:latin typeface="+mj-lt"/>
              </a:rPr>
              <a:t> </a:t>
            </a:r>
            <a:r>
              <a:rPr lang="en-US" altLang="zh-CN" sz="4000" b="1" dirty="0">
                <a:ln w="3175" cmpd="sng">
                  <a:noFill/>
                </a:ln>
                <a:latin typeface="+mj-lt"/>
              </a:rPr>
              <a:t>1:</a:t>
            </a:r>
            <a:r>
              <a:rPr lang="zh-CN" altLang="en-US" sz="4000" b="1" dirty="0">
                <a:ln w="3175" cmpd="sng">
                  <a:noFill/>
                </a:ln>
                <a:latin typeface="+mj-lt"/>
              </a:rPr>
              <a:t> </a:t>
            </a:r>
            <a:r>
              <a:rPr lang="en-US" altLang="zh-CN" sz="4000" b="1" dirty="0">
                <a:ln w="3175" cmpd="sng">
                  <a:noFill/>
                </a:ln>
                <a:latin typeface="+mj-lt"/>
              </a:rPr>
              <a:t>Icon</a:t>
            </a:r>
            <a:endParaRPr lang="en-US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054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09" y="1280886"/>
            <a:ext cx="10018713" cy="1752599"/>
          </a:xfrm>
        </p:spPr>
        <p:txBody>
          <a:bodyPr/>
          <a:lstStyle/>
          <a:p>
            <a:r>
              <a:rPr lang="en-US" altLang="zh-CN" b="1" dirty="0"/>
              <a:t>Problem</a:t>
            </a:r>
            <a:r>
              <a:rPr lang="zh-CN" altLang="en-US" b="1" dirty="0"/>
              <a:t> </a:t>
            </a:r>
            <a:r>
              <a:rPr lang="en-US" altLang="zh-CN" b="1" dirty="0"/>
              <a:t>2:</a:t>
            </a:r>
            <a:r>
              <a:rPr lang="zh-CN" altLang="en-US" b="1" dirty="0"/>
              <a:t> </a:t>
            </a:r>
            <a:r>
              <a:rPr lang="en-US" altLang="zh-CN" b="1" dirty="0"/>
              <a:t>wording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If a user have used a similar app, </a:t>
            </a:r>
            <a:r>
              <a:rPr lang="en-US" altLang="zh-CN" dirty="0" smtClean="0"/>
              <a:t>they</a:t>
            </a:r>
            <a:r>
              <a:rPr lang="zh-CN" altLang="en-US" dirty="0" smtClean="0"/>
              <a:t> </a:t>
            </a:r>
            <a:r>
              <a:rPr lang="en-US" altLang="zh-CN" dirty="0" smtClean="0"/>
              <a:t>are</a:t>
            </a:r>
            <a:r>
              <a:rPr lang="zh-CN" altLang="en-US" dirty="0" smtClean="0"/>
              <a:t> </a:t>
            </a:r>
            <a:r>
              <a:rPr lang="en-US" altLang="zh-CN" dirty="0" smtClean="0"/>
              <a:t>easier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understand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similar</a:t>
            </a:r>
            <a:r>
              <a:rPr lang="zh-CN" altLang="en-US" dirty="0" smtClean="0"/>
              <a:t> </a:t>
            </a:r>
            <a:r>
              <a:rPr lang="en-US" altLang="zh-CN" dirty="0" smtClean="0"/>
              <a:t>wording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concept</a:t>
            </a:r>
            <a:r>
              <a:rPr lang="zh-CN" altLang="en-US" dirty="0" smtClean="0"/>
              <a:t> </a:t>
            </a:r>
            <a:r>
              <a:rPr lang="en-US" altLang="zh-CN" dirty="0" smtClean="0"/>
              <a:t>in</a:t>
            </a:r>
            <a:r>
              <a:rPr lang="zh-CN" altLang="en-US" dirty="0" smtClean="0"/>
              <a:t> </a:t>
            </a:r>
            <a:r>
              <a:rPr lang="en-US" altLang="zh-CN" dirty="0" smtClean="0"/>
              <a:t>our</a:t>
            </a:r>
            <a:r>
              <a:rPr lang="zh-CN" altLang="en-US" dirty="0" smtClean="0"/>
              <a:t> </a:t>
            </a:r>
            <a:r>
              <a:rPr lang="en-US" altLang="zh-CN" dirty="0" smtClean="0"/>
              <a:t>APP</a:t>
            </a:r>
            <a:endParaRPr lang="zh-CN" altLang="en-US" dirty="0" smtClean="0"/>
          </a:p>
          <a:p>
            <a:r>
              <a:rPr lang="en-US" altLang="zh-CN" dirty="0"/>
              <a:t>What</a:t>
            </a:r>
            <a:r>
              <a:rPr lang="zh-CN" altLang="en-US" dirty="0"/>
              <a:t> </a:t>
            </a:r>
            <a:r>
              <a:rPr lang="en-US" altLang="zh-CN" dirty="0"/>
              <a:t>makes</a:t>
            </a:r>
            <a:r>
              <a:rPr lang="zh-CN" altLang="en-US" dirty="0"/>
              <a:t> </a:t>
            </a:r>
            <a:r>
              <a:rPr lang="en-US" altLang="zh-CN" dirty="0"/>
              <a:t>sense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you</a:t>
            </a:r>
            <a:r>
              <a:rPr lang="zh-CN" altLang="en-US" dirty="0"/>
              <a:t> </a:t>
            </a:r>
            <a:r>
              <a:rPr lang="en-US" altLang="zh-CN" dirty="0"/>
              <a:t>does</a:t>
            </a:r>
            <a:r>
              <a:rPr lang="zh-CN" altLang="en-US" dirty="0"/>
              <a:t> </a:t>
            </a:r>
            <a:r>
              <a:rPr lang="en-US" altLang="zh-CN" dirty="0"/>
              <a:t>not</a:t>
            </a:r>
            <a:r>
              <a:rPr lang="zh-CN" altLang="en-US" dirty="0"/>
              <a:t> </a:t>
            </a:r>
            <a:r>
              <a:rPr lang="en-US" altLang="zh-CN" dirty="0"/>
              <a:t>necessarily</a:t>
            </a:r>
            <a:r>
              <a:rPr lang="zh-CN" altLang="en-US" dirty="0"/>
              <a:t> </a:t>
            </a:r>
            <a:r>
              <a:rPr lang="en-US" altLang="zh-CN" dirty="0"/>
              <a:t>make</a:t>
            </a:r>
            <a:r>
              <a:rPr lang="zh-CN" altLang="en-US" dirty="0"/>
              <a:t> </a:t>
            </a:r>
            <a:r>
              <a:rPr lang="en-US" altLang="zh-CN" dirty="0"/>
              <a:t>sense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 smtClean="0"/>
              <a:t>others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106602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94" y="302134"/>
            <a:ext cx="8024718" cy="1160929"/>
          </a:xfrm>
        </p:spPr>
        <p:txBody>
          <a:bodyPr/>
          <a:lstStyle/>
          <a:p>
            <a:r>
              <a:rPr lang="en-US" altLang="zh-CN" b="1" dirty="0" smtClean="0"/>
              <a:t>Problem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2: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wording</a:t>
            </a:r>
            <a:endParaRPr lang="en-US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7466" y="302134"/>
            <a:ext cx="3480446" cy="6190554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8749553" y="1290918"/>
            <a:ext cx="1488141" cy="59167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>
            <a:stCxn id="5" idx="3"/>
          </p:cNvCxnSpPr>
          <p:nvPr/>
        </p:nvCxnSpPr>
        <p:spPr>
          <a:xfrm flipH="1">
            <a:off x="5606717" y="1795940"/>
            <a:ext cx="3360769" cy="160147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478505" y="3465330"/>
            <a:ext cx="3898232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What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does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“Moment”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mean?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84636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0421" y="842211"/>
            <a:ext cx="2770929" cy="493294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8917" y="770021"/>
            <a:ext cx="1311504" cy="127534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2991" y="770021"/>
            <a:ext cx="1507958" cy="113096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7384" y="842211"/>
            <a:ext cx="2910138" cy="5173579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>
            <a:off x="1227221" y="288758"/>
            <a:ext cx="4836695" cy="632861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7291137" y="288758"/>
            <a:ext cx="4900863" cy="632861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8109284" y="6015790"/>
            <a:ext cx="3056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Chinese</a:t>
            </a:r>
            <a:r>
              <a:rPr lang="zh-CN" altLang="en-US" dirty="0" smtClean="0"/>
              <a:t> </a:t>
            </a:r>
            <a:r>
              <a:rPr lang="en-US" altLang="zh-CN" dirty="0" smtClean="0"/>
              <a:t>social</a:t>
            </a:r>
            <a:r>
              <a:rPr lang="zh-CN" altLang="en-US" dirty="0" smtClean="0"/>
              <a:t> </a:t>
            </a:r>
            <a:r>
              <a:rPr lang="en-US" altLang="zh-CN" dirty="0" smtClean="0"/>
              <a:t>media: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Wechat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797384" y="6208296"/>
            <a:ext cx="1114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mtClean="0"/>
              <a:t>Facebook</a:t>
            </a:r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8855242" y="1335505"/>
            <a:ext cx="1852863" cy="56548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126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1"/>
          <p:cNvSpPr>
            <a:spLocks noGrp="1" noChangeArrowheads="1"/>
          </p:cNvSpPr>
          <p:nvPr>
            <p:ph type="title"/>
          </p:nvPr>
        </p:nvSpPr>
        <p:spPr>
          <a:xfrm>
            <a:off x="1203325" y="36513"/>
            <a:ext cx="9783763" cy="593725"/>
          </a:xfrm>
        </p:spPr>
        <p:txBody>
          <a:bodyPr>
            <a:normAutofit fontScale="90000"/>
          </a:bodyPr>
          <a:lstStyle/>
          <a:p>
            <a:pPr defTabSz="379413"/>
            <a:r>
              <a:rPr lang="en-US" altLang="en-US" sz="3300" b="1" dirty="0"/>
              <a:t>Combine individual works</a:t>
            </a:r>
            <a:endParaRPr lang="en-US" altLang="en-US" sz="1800" dirty="0"/>
          </a:p>
        </p:txBody>
      </p:sp>
      <p:sp>
        <p:nvSpPr>
          <p:cNvPr id="5122" name="Rectangle 2"/>
          <p:cNvSpPr>
            <a:spLocks noGrp="1" noChangeArrowheads="1"/>
          </p:cNvSpPr>
          <p:nvPr>
            <p:ph idx="1"/>
          </p:nvPr>
        </p:nvSpPr>
        <p:spPr>
          <a:xfrm>
            <a:off x="2463800" y="495300"/>
            <a:ext cx="7262813" cy="1227138"/>
          </a:xfrm>
        </p:spPr>
        <p:txBody>
          <a:bodyPr lIns="0" tIns="0" rIns="0" bIns="0">
            <a:normAutofit lnSpcReduction="10000"/>
          </a:bodyPr>
          <a:lstStyle/>
          <a:p>
            <a:pPr marL="282575" indent="-282575" defTabSz="452438">
              <a:spcBef>
                <a:spcPts val="500"/>
              </a:spcBef>
            </a:pPr>
            <a:r>
              <a:rPr lang="en-US" altLang="en-US" sz="2200" dirty="0"/>
              <a:t>Use the main structure of </a:t>
            </a:r>
            <a:r>
              <a:rPr lang="en-US" altLang="en-US" sz="2200" dirty="0" smtClean="0"/>
              <a:t>one best low-fi </a:t>
            </a:r>
            <a:r>
              <a:rPr lang="en-US" altLang="en-US" sz="2200" dirty="0"/>
              <a:t>prototype</a:t>
            </a:r>
          </a:p>
          <a:p>
            <a:pPr marL="282575" indent="-282575" defTabSz="452438">
              <a:spcBef>
                <a:spcPts val="500"/>
              </a:spcBef>
            </a:pPr>
            <a:r>
              <a:rPr lang="en-US" altLang="en-US" sz="2200" dirty="0"/>
              <a:t>Change the logo and name the prototype as “</a:t>
            </a:r>
            <a:r>
              <a:rPr lang="en-US" altLang="en-US" sz="2200" dirty="0" err="1"/>
              <a:t>BeeHappy</a:t>
            </a:r>
            <a:r>
              <a:rPr lang="en-US" altLang="en-US" sz="2200" dirty="0"/>
              <a:t>”</a:t>
            </a:r>
          </a:p>
          <a:p>
            <a:pPr marL="282575" indent="-282575" defTabSz="452438">
              <a:spcBef>
                <a:spcPts val="500"/>
              </a:spcBef>
            </a:pPr>
            <a:r>
              <a:rPr lang="en-US" altLang="en-US" sz="2200" dirty="0"/>
              <a:t>Gathering individual advantages</a:t>
            </a:r>
            <a:endParaRPr lang="en-US" altLang="en-US" sz="1800" dirty="0"/>
          </a:p>
        </p:txBody>
      </p:sp>
      <p:sp>
        <p:nvSpPr>
          <p:cNvPr id="5123" name="Rectangle 3"/>
          <p:cNvSpPr>
            <a:spLocks/>
          </p:cNvSpPr>
          <p:nvPr/>
        </p:nvSpPr>
        <p:spPr bwMode="auto">
          <a:xfrm>
            <a:off x="10950575" y="5949950"/>
            <a:ext cx="550863" cy="230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45720" rIns="45720" anchor="ctr">
            <a:spAutoFit/>
          </a:bodyPr>
          <a:lstStyle/>
          <a:p>
            <a:pPr algn="r"/>
            <a:fld id="{1E281366-4E39-C042-972A-4016D157DBFA}" type="slidenum">
              <a:rPr lang="en-US" altLang="en-US" sz="1000"/>
              <a:pPr algn="r"/>
              <a:t>16</a:t>
            </a:fld>
            <a:endParaRPr lang="en-US" altLang="en-US"/>
          </a:p>
        </p:txBody>
      </p:sp>
      <p:pic>
        <p:nvPicPr>
          <p:cNvPr id="5124" name="Picture 4" descr="Original Log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1413" y="1784350"/>
            <a:ext cx="3135312" cy="4606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5125" name="Picture 5" descr="prototype logi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8713" y="1784350"/>
            <a:ext cx="3379787" cy="4606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5126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5691188" y="3849688"/>
            <a:ext cx="1787525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bevel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014983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1"/>
          <p:cNvSpPr>
            <a:spLocks/>
          </p:cNvSpPr>
          <p:nvPr/>
        </p:nvSpPr>
        <p:spPr bwMode="auto">
          <a:xfrm>
            <a:off x="10950575" y="5949950"/>
            <a:ext cx="550863" cy="230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45720" rIns="45720" anchor="ctr">
            <a:spAutoFit/>
          </a:bodyPr>
          <a:lstStyle/>
          <a:p>
            <a:pPr algn="r"/>
            <a:fld id="{215F3DE1-C7CF-D54F-9EFF-C531C9ED2A2F}" type="slidenum">
              <a:rPr lang="en-US" altLang="en-US" sz="1000"/>
              <a:pPr algn="r"/>
              <a:t>17</a:t>
            </a:fld>
            <a:endParaRPr lang="en-US" altLang="en-US"/>
          </a:p>
        </p:txBody>
      </p:sp>
      <p:sp>
        <p:nvSpPr>
          <p:cNvPr id="6146" name="Rectangle 2"/>
          <p:cNvSpPr>
            <a:spLocks/>
          </p:cNvSpPr>
          <p:nvPr/>
        </p:nvSpPr>
        <p:spPr bwMode="auto">
          <a:xfrm>
            <a:off x="6970713" y="1462088"/>
            <a:ext cx="4900612" cy="3240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45720" rIns="45720">
            <a:spAutoFit/>
          </a:bodyPr>
          <a:lstStyle>
            <a:lvl1pPr marL="142875" indent="-142875">
              <a:defRPr>
                <a:solidFill>
                  <a:srgbClr val="000000"/>
                </a:solidFill>
                <a:latin typeface="Corbel" charset="0"/>
                <a:ea typeface="Corbel" charset="0"/>
                <a:cs typeface="Corbel" charset="0"/>
                <a:sym typeface="Corbel" charset="0"/>
              </a:defRPr>
            </a:lvl1pPr>
            <a:lvl2pPr>
              <a:defRPr>
                <a:solidFill>
                  <a:srgbClr val="000000"/>
                </a:solidFill>
                <a:latin typeface="Corbel" charset="0"/>
                <a:ea typeface="Corbel" charset="0"/>
                <a:cs typeface="Corbel" charset="0"/>
                <a:sym typeface="Corbel" charset="0"/>
              </a:defRPr>
            </a:lvl2pPr>
            <a:lvl3pPr>
              <a:defRPr>
                <a:solidFill>
                  <a:srgbClr val="000000"/>
                </a:solidFill>
                <a:latin typeface="Corbel" charset="0"/>
                <a:ea typeface="Corbel" charset="0"/>
                <a:cs typeface="Corbel" charset="0"/>
                <a:sym typeface="Corbel" charset="0"/>
              </a:defRPr>
            </a:lvl3pPr>
            <a:lvl4pPr>
              <a:defRPr>
                <a:solidFill>
                  <a:srgbClr val="000000"/>
                </a:solidFill>
                <a:latin typeface="Corbel" charset="0"/>
                <a:ea typeface="Corbel" charset="0"/>
                <a:cs typeface="Corbel" charset="0"/>
                <a:sym typeface="Corbel" charset="0"/>
              </a:defRPr>
            </a:lvl4pPr>
            <a:lvl5pPr>
              <a:defRPr>
                <a:solidFill>
                  <a:srgbClr val="000000"/>
                </a:solidFill>
                <a:latin typeface="Corbel" charset="0"/>
                <a:ea typeface="Corbel" charset="0"/>
                <a:cs typeface="Corbel" charset="0"/>
                <a:sym typeface="Corbel" charset="0"/>
              </a:defRPr>
            </a:lvl5pPr>
            <a:lvl6pPr marL="457200" indent="1828800" defTabSz="45720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orbel" charset="0"/>
                <a:ea typeface="Corbel" charset="0"/>
                <a:cs typeface="Corbel" charset="0"/>
                <a:sym typeface="Corbel" charset="0"/>
              </a:defRPr>
            </a:lvl6pPr>
            <a:lvl7pPr marL="914400" indent="1828800" defTabSz="45720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orbel" charset="0"/>
                <a:ea typeface="Corbel" charset="0"/>
                <a:cs typeface="Corbel" charset="0"/>
                <a:sym typeface="Corbel" charset="0"/>
              </a:defRPr>
            </a:lvl7pPr>
            <a:lvl8pPr marL="1371600" indent="1828800" defTabSz="45720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orbel" charset="0"/>
                <a:ea typeface="Corbel" charset="0"/>
                <a:cs typeface="Corbel" charset="0"/>
                <a:sym typeface="Corbel" charset="0"/>
              </a:defRPr>
            </a:lvl8pPr>
            <a:lvl9pPr marL="1828800" indent="1828800" defTabSz="45720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orbel" charset="0"/>
                <a:ea typeface="Corbel" charset="0"/>
                <a:cs typeface="Corbel" charset="0"/>
                <a:sym typeface="Corbel" charset="0"/>
              </a:defRPr>
            </a:lvl9pPr>
          </a:lstStyle>
          <a:p>
            <a:pPr algn="ctr"/>
            <a:r>
              <a:rPr lang="en-US" altLang="en-US" sz="3600"/>
              <a:t>Adding New Feature “</a:t>
            </a:r>
            <a:r>
              <a:rPr lang="en-US" altLang="en-US" sz="3600" b="1"/>
              <a:t>Locker</a:t>
            </a:r>
            <a:r>
              <a:rPr lang="en-US" altLang="en-US" sz="3600"/>
              <a:t>” button</a:t>
            </a:r>
          </a:p>
          <a:p>
            <a:r>
              <a:rPr lang="en-US" altLang="en-US" sz="3600"/>
              <a:t>Three way to post</a:t>
            </a:r>
          </a:p>
          <a:p>
            <a:pPr>
              <a:buSzPct val="100000"/>
              <a:buFontTx/>
              <a:buAutoNum type="arabicPeriod"/>
            </a:pPr>
            <a:r>
              <a:rPr lang="en-US" altLang="en-US" sz="3600"/>
              <a:t>To all</a:t>
            </a:r>
          </a:p>
          <a:p>
            <a:pPr>
              <a:buSzPct val="100000"/>
              <a:buFontTx/>
              <a:buAutoNum type="arabicPeriod"/>
            </a:pPr>
            <a:r>
              <a:rPr lang="en-US" altLang="en-US" sz="3600"/>
              <a:t>To Followers</a:t>
            </a:r>
          </a:p>
          <a:p>
            <a:pPr>
              <a:buSzPct val="100000"/>
              <a:buFontTx/>
              <a:buAutoNum type="arabicPeriod"/>
            </a:pPr>
            <a:r>
              <a:rPr lang="en-US" altLang="en-US" sz="3600"/>
              <a:t>Save as private</a:t>
            </a:r>
            <a:endParaRPr lang="en-US" altLang="en-US"/>
          </a:p>
        </p:txBody>
      </p:sp>
      <p:pic>
        <p:nvPicPr>
          <p:cNvPr id="6147" name="Picture 3" descr="Post opti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6313" y="331788"/>
            <a:ext cx="4198937" cy="6192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6148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822520">
            <a:off x="4103688" y="2714625"/>
            <a:ext cx="1543050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bevel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2089552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1"/>
          <p:cNvSpPr>
            <a:spLocks noGrp="1" noChangeArrowheads="1"/>
          </p:cNvSpPr>
          <p:nvPr>
            <p:ph type="title"/>
          </p:nvPr>
        </p:nvSpPr>
        <p:spPr>
          <a:xfrm>
            <a:off x="2419350" y="859745"/>
            <a:ext cx="9358313" cy="681038"/>
          </a:xfrm>
        </p:spPr>
        <p:txBody>
          <a:bodyPr>
            <a:noAutofit/>
          </a:bodyPr>
          <a:lstStyle/>
          <a:p>
            <a:r>
              <a:rPr lang="en-US" altLang="en-US" b="1" dirty="0"/>
              <a:t>Formal usability test plan</a:t>
            </a:r>
          </a:p>
        </p:txBody>
      </p:sp>
      <p:sp>
        <p:nvSpPr>
          <p:cNvPr id="7170" name="Rectangle 2"/>
          <p:cNvSpPr>
            <a:spLocks/>
          </p:cNvSpPr>
          <p:nvPr/>
        </p:nvSpPr>
        <p:spPr bwMode="auto">
          <a:xfrm>
            <a:off x="10950575" y="5949950"/>
            <a:ext cx="550863" cy="230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45720" rIns="45720" anchor="ctr">
            <a:spAutoFit/>
          </a:bodyPr>
          <a:lstStyle/>
          <a:p>
            <a:pPr algn="r"/>
            <a:fld id="{59F85FD6-C360-3048-84CA-3962A467E21B}" type="slidenum">
              <a:rPr lang="en-US" altLang="en-US" sz="1000"/>
              <a:pPr algn="r"/>
              <a:t>18</a:t>
            </a:fld>
            <a:endParaRPr lang="en-US" altLang="en-US"/>
          </a:p>
        </p:txBody>
      </p:sp>
      <p:sp>
        <p:nvSpPr>
          <p:cNvPr id="7171" name="Rectangle 3"/>
          <p:cNvSpPr>
            <a:spLocks/>
          </p:cNvSpPr>
          <p:nvPr/>
        </p:nvSpPr>
        <p:spPr bwMode="auto">
          <a:xfrm>
            <a:off x="2659063" y="1997302"/>
            <a:ext cx="9118600" cy="4510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45720" rIns="45720">
            <a:spAutoFit/>
          </a:bodyPr>
          <a:lstStyle>
            <a:lvl1pPr>
              <a:defRPr>
                <a:solidFill>
                  <a:srgbClr val="000000"/>
                </a:solidFill>
                <a:latin typeface="Corbel" charset="0"/>
                <a:ea typeface="Corbel" charset="0"/>
                <a:cs typeface="Corbel" charset="0"/>
                <a:sym typeface="Corbel" charset="0"/>
              </a:defRPr>
            </a:lvl1pPr>
            <a:lvl2pPr indent="996950">
              <a:defRPr>
                <a:solidFill>
                  <a:srgbClr val="000000"/>
                </a:solidFill>
                <a:latin typeface="Corbel" charset="0"/>
                <a:ea typeface="Corbel" charset="0"/>
                <a:cs typeface="Corbel" charset="0"/>
                <a:sym typeface="Corbel" charset="0"/>
              </a:defRPr>
            </a:lvl2pPr>
            <a:lvl3pPr>
              <a:defRPr>
                <a:solidFill>
                  <a:srgbClr val="000000"/>
                </a:solidFill>
                <a:latin typeface="Corbel" charset="0"/>
                <a:ea typeface="Corbel" charset="0"/>
                <a:cs typeface="Corbel" charset="0"/>
                <a:sym typeface="Corbel" charset="0"/>
              </a:defRPr>
            </a:lvl3pPr>
            <a:lvl4pPr>
              <a:defRPr>
                <a:solidFill>
                  <a:srgbClr val="000000"/>
                </a:solidFill>
                <a:latin typeface="Corbel" charset="0"/>
                <a:ea typeface="Corbel" charset="0"/>
                <a:cs typeface="Corbel" charset="0"/>
                <a:sym typeface="Corbel" charset="0"/>
              </a:defRPr>
            </a:lvl4pPr>
            <a:lvl5pPr>
              <a:defRPr>
                <a:solidFill>
                  <a:srgbClr val="000000"/>
                </a:solidFill>
                <a:latin typeface="Corbel" charset="0"/>
                <a:ea typeface="Corbel" charset="0"/>
                <a:cs typeface="Corbel" charset="0"/>
                <a:sym typeface="Corbel" charset="0"/>
              </a:defRPr>
            </a:lvl5pPr>
            <a:lvl6pPr marL="457200" indent="1828800" defTabSz="45720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orbel" charset="0"/>
                <a:ea typeface="Corbel" charset="0"/>
                <a:cs typeface="Corbel" charset="0"/>
                <a:sym typeface="Corbel" charset="0"/>
              </a:defRPr>
            </a:lvl6pPr>
            <a:lvl7pPr marL="914400" indent="1828800" defTabSz="45720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orbel" charset="0"/>
                <a:ea typeface="Corbel" charset="0"/>
                <a:cs typeface="Corbel" charset="0"/>
                <a:sym typeface="Corbel" charset="0"/>
              </a:defRPr>
            </a:lvl7pPr>
            <a:lvl8pPr marL="1371600" indent="1828800" defTabSz="45720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orbel" charset="0"/>
                <a:ea typeface="Corbel" charset="0"/>
                <a:cs typeface="Corbel" charset="0"/>
                <a:sym typeface="Corbel" charset="0"/>
              </a:defRPr>
            </a:lvl8pPr>
            <a:lvl9pPr marL="1828800" indent="1828800" defTabSz="45720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orbel" charset="0"/>
                <a:ea typeface="Corbel" charset="0"/>
                <a:cs typeface="Corbel" charset="0"/>
                <a:sym typeface="Corbel" charset="0"/>
              </a:defRPr>
            </a:lvl9pPr>
          </a:lstStyle>
          <a:p>
            <a:r>
              <a:rPr lang="en-US" altLang="en-US" sz="2400" dirty="0">
                <a:latin typeface="Helvetica" charset="0"/>
                <a:ea typeface="Helvetica" charset="0"/>
                <a:cs typeface="Helvetica" charset="0"/>
                <a:sym typeface="Helvetica" charset="0"/>
              </a:rPr>
              <a:t> 1. Prepare a consent form</a:t>
            </a:r>
          </a:p>
          <a:p>
            <a:pPr lvl="1"/>
            <a:r>
              <a:rPr lang="en-US" altLang="en-US" sz="2400" dirty="0">
                <a:latin typeface="Helvetica" charset="0"/>
                <a:ea typeface="Helvetica" charset="0"/>
                <a:cs typeface="Helvetica" charset="0"/>
                <a:sym typeface="Helvetica" charset="0"/>
              </a:rPr>
              <a:t>—Get the permission from participants</a:t>
            </a:r>
          </a:p>
          <a:p>
            <a:r>
              <a:rPr lang="en-US" altLang="en-US" sz="2400" dirty="0">
                <a:latin typeface="Helvetica" charset="0"/>
                <a:ea typeface="Helvetica" charset="0"/>
                <a:cs typeface="Helvetica" charset="0"/>
                <a:sym typeface="Helvetica" charset="0"/>
              </a:rPr>
              <a:t> 2. Make a pre-test Questionnaire </a:t>
            </a:r>
          </a:p>
          <a:p>
            <a:pPr lvl="1"/>
            <a:r>
              <a:rPr lang="en-US" altLang="en-US" sz="2400" dirty="0">
                <a:latin typeface="Helvetica" charset="0"/>
                <a:ea typeface="Helvetica" charset="0"/>
                <a:cs typeface="Helvetica" charset="0"/>
                <a:sym typeface="Helvetica" charset="0"/>
              </a:rPr>
              <a:t>—Make sure the participants are in our target audience </a:t>
            </a:r>
          </a:p>
          <a:p>
            <a:r>
              <a:rPr lang="en-US" altLang="en-US" sz="2400" dirty="0">
                <a:latin typeface="Helvetica" charset="0"/>
                <a:ea typeface="Helvetica" charset="0"/>
                <a:cs typeface="Helvetica" charset="0"/>
                <a:sym typeface="Helvetica" charset="0"/>
              </a:rPr>
              <a:t> 3. Create 2 interaction Sequences </a:t>
            </a:r>
          </a:p>
          <a:p>
            <a:pPr lvl="1"/>
            <a:r>
              <a:rPr lang="en-US" altLang="en-US" sz="2400" dirty="0">
                <a:latin typeface="Helvetica" charset="0"/>
                <a:ea typeface="Helvetica" charset="0"/>
                <a:cs typeface="Helvetica" charset="0"/>
                <a:sym typeface="Helvetica" charset="0"/>
              </a:rPr>
              <a:t>—Create interactive tasks for participants</a:t>
            </a:r>
          </a:p>
          <a:p>
            <a:r>
              <a:rPr lang="en-US" altLang="en-US" sz="2400" dirty="0">
                <a:latin typeface="Helvetica" charset="0"/>
                <a:ea typeface="Helvetica" charset="0"/>
                <a:cs typeface="Helvetica" charset="0"/>
                <a:sym typeface="Helvetica" charset="0"/>
              </a:rPr>
              <a:t> 4. Prepare a test </a:t>
            </a:r>
            <a:r>
              <a:rPr lang="en-US" altLang="en-US" sz="2400" dirty="0" err="1">
                <a:latin typeface="Helvetica" charset="0"/>
                <a:ea typeface="Helvetica" charset="0"/>
                <a:cs typeface="Helvetica" charset="0"/>
                <a:sym typeface="Helvetica" charset="0"/>
              </a:rPr>
              <a:t>scriptCreate</a:t>
            </a:r>
            <a:endParaRPr lang="en-US" altLang="en-US" sz="2400" dirty="0">
              <a:latin typeface="Helvetica" charset="0"/>
              <a:ea typeface="Helvetica" charset="0"/>
              <a:cs typeface="Helvetica" charset="0"/>
              <a:sym typeface="Helvetica" charset="0"/>
            </a:endParaRPr>
          </a:p>
          <a:p>
            <a:pPr lvl="1"/>
            <a:r>
              <a:rPr lang="en-US" altLang="en-US" sz="2400" dirty="0">
                <a:latin typeface="Helvetica" charset="0"/>
                <a:ea typeface="Helvetica" charset="0"/>
                <a:cs typeface="Helvetica" charset="0"/>
                <a:sym typeface="Helvetica" charset="0"/>
              </a:rPr>
              <a:t>—Help the facilitator during the test</a:t>
            </a:r>
          </a:p>
          <a:p>
            <a:r>
              <a:rPr lang="en-US" altLang="en-US" sz="2400" dirty="0">
                <a:latin typeface="Helvetica" charset="0"/>
                <a:ea typeface="Helvetica" charset="0"/>
                <a:cs typeface="Helvetica" charset="0"/>
                <a:sym typeface="Helvetica" charset="0"/>
              </a:rPr>
              <a:t> 5. Following up questions</a:t>
            </a:r>
          </a:p>
          <a:p>
            <a:pPr lvl="1"/>
            <a:r>
              <a:rPr lang="en-US" altLang="en-US" sz="2400" dirty="0">
                <a:latin typeface="Helvetica" charset="0"/>
                <a:ea typeface="Helvetica" charset="0"/>
                <a:cs typeface="Helvetica" charset="0"/>
                <a:sym typeface="Helvetica" charset="0"/>
              </a:rPr>
              <a:t>—get more sense of the confusion in participants’ mind</a:t>
            </a:r>
          </a:p>
          <a:p>
            <a:r>
              <a:rPr lang="en-US" altLang="en-US" sz="2400" dirty="0">
                <a:latin typeface="Helvetica" charset="0"/>
                <a:ea typeface="Helvetica" charset="0"/>
                <a:cs typeface="Helvetica" charset="0"/>
                <a:sym typeface="Helvetica" charset="0"/>
              </a:rPr>
              <a:t> 6. Encourage participants </a:t>
            </a:r>
            <a:r>
              <a:rPr lang="en-US" altLang="en-US" sz="2400" b="1" dirty="0">
                <a:latin typeface="Helvetica" charset="0"/>
                <a:ea typeface="Helvetica" charset="0"/>
                <a:cs typeface="Helvetica" charset="0"/>
                <a:sym typeface="Helvetica" charset="0"/>
              </a:rPr>
              <a:t>Think Aloud</a:t>
            </a:r>
          </a:p>
        </p:txBody>
      </p:sp>
    </p:spTree>
    <p:extLst>
      <p:ext uri="{BB962C8B-B14F-4D97-AF65-F5344CB8AC3E}">
        <p14:creationId xmlns:p14="http://schemas.microsoft.com/office/powerpoint/2010/main" val="156106009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1"/>
          <p:cNvSpPr>
            <a:spLocks noGrp="1" noChangeArrowheads="1"/>
          </p:cNvSpPr>
          <p:nvPr>
            <p:ph type="title"/>
          </p:nvPr>
        </p:nvSpPr>
        <p:spPr>
          <a:xfrm>
            <a:off x="1482725" y="912813"/>
            <a:ext cx="10018713" cy="1752600"/>
          </a:xfrm>
        </p:spPr>
        <p:txBody>
          <a:bodyPr/>
          <a:lstStyle/>
          <a:p>
            <a:r>
              <a:rPr lang="zh-CN" altLang="zh-CN" b="1" dirty="0"/>
              <a:t>Formal Usability Test</a:t>
            </a:r>
            <a:endParaRPr lang="zh-CN" altLang="zh-CN" sz="1800" b="1" dirty="0"/>
          </a:p>
        </p:txBody>
      </p:sp>
      <p:sp>
        <p:nvSpPr>
          <p:cNvPr id="8194" name="Rectangle 2"/>
          <p:cNvSpPr>
            <a:spLocks noGrp="1" noChangeArrowheads="1"/>
          </p:cNvSpPr>
          <p:nvPr>
            <p:ph idx="1"/>
          </p:nvPr>
        </p:nvSpPr>
        <p:spPr>
          <a:xfrm>
            <a:off x="2048782" y="2447699"/>
            <a:ext cx="10018713" cy="3125787"/>
          </a:xfrm>
        </p:spPr>
        <p:txBody>
          <a:bodyPr anchor="ctr"/>
          <a:lstStyle/>
          <a:p>
            <a:r>
              <a:rPr lang="zh-CN" altLang="zh-CN" dirty="0"/>
              <a:t>6 formal usability tests</a:t>
            </a:r>
          </a:p>
          <a:p>
            <a:r>
              <a:rPr lang="zh-CN" altLang="zh-CN" dirty="0"/>
              <a:t>2 tasks following test script, interview, questionnaire </a:t>
            </a:r>
          </a:p>
          <a:p>
            <a:r>
              <a:rPr lang="zh-CN" altLang="zh-CN" dirty="0"/>
              <a:t>Collecting and analyzing feedback from participants</a:t>
            </a:r>
          </a:p>
          <a:p>
            <a:r>
              <a:rPr lang="zh-CN" altLang="zh-CN" dirty="0"/>
              <a:t>Change the product</a:t>
            </a:r>
          </a:p>
        </p:txBody>
      </p:sp>
    </p:spTree>
    <p:extLst>
      <p:ext uri="{BB962C8B-B14F-4D97-AF65-F5344CB8AC3E}">
        <p14:creationId xmlns:p14="http://schemas.microsoft.com/office/powerpoint/2010/main" val="412402307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>
            <a:spLocks/>
          </p:cNvSpPr>
          <p:nvPr/>
        </p:nvSpPr>
        <p:spPr>
          <a:xfrm>
            <a:off x="1468839" y="394339"/>
            <a:ext cx="10515600" cy="1325563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6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altLang="zh-CN" sz="4000" b="1" dirty="0" smtClean="0"/>
              <a:t>Background Research</a:t>
            </a:r>
            <a:endParaRPr lang="zh-CN" altLang="en-US" sz="4000" b="1" dirty="0"/>
          </a:p>
        </p:txBody>
      </p:sp>
      <p:sp>
        <p:nvSpPr>
          <p:cNvPr id="5" name="内容占位符 2"/>
          <p:cNvSpPr txBox="1">
            <a:spLocks/>
          </p:cNvSpPr>
          <p:nvPr/>
        </p:nvSpPr>
        <p:spPr>
          <a:xfrm>
            <a:off x="2698843" y="1962103"/>
            <a:ext cx="8055592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 sz="2400" dirty="0" smtClean="0"/>
              <a:t>Target audience: college students and young workers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 sz="2400" dirty="0" smtClean="0"/>
              <a:t>Original problem space: lack of convenient psychological assistance</a:t>
            </a:r>
          </a:p>
          <a:p>
            <a:pPr algn="l"/>
            <a:r>
              <a:rPr lang="en-US" altLang="zh-CN" sz="2400" dirty="0" smtClean="0"/>
              <a:t>       Problems space after background research: bad mood and pressure in daily lives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 sz="2400" dirty="0" smtClean="0"/>
              <a:t>Focus of background research: depression and anxiety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 sz="2400" dirty="0" smtClean="0"/>
              <a:t>Method: 5 Academic Research Paper, 4 Interviews, 3 Questionnaires and 1 Industry Report</a:t>
            </a:r>
          </a:p>
          <a:p>
            <a:pPr algn="l"/>
            <a:endParaRPr lang="en-US" altLang="zh-CN" dirty="0" smtClean="0"/>
          </a:p>
          <a:p>
            <a:pPr algn="l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179159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Rectangle 1"/>
          <p:cNvSpPr>
            <a:spLocks noGrp="1" noChangeArrowheads="1"/>
          </p:cNvSpPr>
          <p:nvPr>
            <p:ph idx="1"/>
          </p:nvPr>
        </p:nvSpPr>
        <p:spPr>
          <a:xfrm>
            <a:off x="4089400" y="787400"/>
            <a:ext cx="2278063" cy="5581650"/>
          </a:xfrm>
        </p:spPr>
        <p:txBody>
          <a:bodyPr anchor="ctr"/>
          <a:lstStyle/>
          <a:p>
            <a:pPr>
              <a:buFontTx/>
              <a:buChar char="-"/>
            </a:pPr>
            <a:r>
              <a:rPr lang="zh-CN" altLang="zh-CN"/>
              <a:t>“Follow” is not clear</a:t>
            </a:r>
          </a:p>
          <a:p>
            <a:pPr>
              <a:buFontTx/>
              <a:buChar char="-"/>
            </a:pPr>
            <a:r>
              <a:rPr lang="zh-CN" altLang="zh-CN"/>
              <a:t>“like comment” is not clear</a:t>
            </a:r>
          </a:p>
          <a:p>
            <a:pPr>
              <a:buFontTx/>
              <a:buChar char="-"/>
            </a:pPr>
            <a:r>
              <a:rPr lang="zh-CN" altLang="zh-CN"/>
              <a:t>“All” is not obvious</a:t>
            </a:r>
          </a:p>
        </p:txBody>
      </p:sp>
      <p:pic>
        <p:nvPicPr>
          <p:cNvPr id="9218" name="Picture 2" descr="image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288" y="847725"/>
            <a:ext cx="3567112" cy="5708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9219" name="Picture 3" descr="image3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3313" y="925513"/>
            <a:ext cx="3384550" cy="553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9220" name="Rectangle 4"/>
          <p:cNvSpPr>
            <a:spLocks/>
          </p:cNvSpPr>
          <p:nvPr/>
        </p:nvSpPr>
        <p:spPr bwMode="auto">
          <a:xfrm>
            <a:off x="9567863" y="2182813"/>
            <a:ext cx="2835275" cy="2581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5720" rIns="45720">
            <a:spAutoFit/>
          </a:bodyPr>
          <a:lstStyle/>
          <a:p>
            <a:r>
              <a:rPr lang="zh-CN" altLang="zh-CN" sz="2400"/>
              <a:t>-change “follow”to “following”</a:t>
            </a:r>
          </a:p>
          <a:p>
            <a:r>
              <a:rPr lang="zh-CN" altLang="zh-CN" sz="2400"/>
              <a:t>-add “notification”</a:t>
            </a:r>
          </a:p>
          <a:p>
            <a:endParaRPr lang="zh-CN" altLang="zh-CN" sz="2400"/>
          </a:p>
          <a:p>
            <a:endParaRPr lang="zh-CN" altLang="zh-CN" sz="2400"/>
          </a:p>
          <a:p>
            <a:r>
              <a:rPr lang="zh-CN" altLang="zh-CN" sz="2400"/>
              <a:t>-add arrow to “All”</a:t>
            </a:r>
          </a:p>
        </p:txBody>
      </p:sp>
      <p:sp>
        <p:nvSpPr>
          <p:cNvPr id="9221" name="Rectangle 5"/>
          <p:cNvSpPr>
            <a:spLocks/>
          </p:cNvSpPr>
          <p:nvPr/>
        </p:nvSpPr>
        <p:spPr bwMode="auto">
          <a:xfrm>
            <a:off x="522288" y="211138"/>
            <a:ext cx="9845675" cy="904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5720" rIns="45720">
            <a:spAutoFit/>
          </a:bodyPr>
          <a:lstStyle/>
          <a:p>
            <a:r>
              <a:rPr lang="zh-CN" altLang="zh-CN"/>
              <a:t>                     </a:t>
            </a:r>
            <a:r>
              <a:rPr lang="zh-CN" altLang="zh-CN" sz="2800"/>
              <a:t>BEFORE                                                                AFTER</a:t>
            </a:r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924787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1"/>
          <p:cNvSpPr>
            <a:spLocks noGrp="1" noChangeArrowheads="1"/>
          </p:cNvSpPr>
          <p:nvPr>
            <p:ph type="title"/>
          </p:nvPr>
        </p:nvSpPr>
        <p:spPr>
          <a:xfrm>
            <a:off x="1482725" y="2219325"/>
            <a:ext cx="10018713" cy="1752600"/>
          </a:xfrm>
        </p:spPr>
        <p:txBody>
          <a:bodyPr/>
          <a:lstStyle/>
          <a:p>
            <a:r>
              <a:rPr lang="zh-CN" altLang="zh-CN" sz="5400" b="1" dirty="0"/>
              <a:t>Final Product</a:t>
            </a:r>
            <a:endParaRPr lang="zh-CN" altLang="zh-CN" sz="1800" b="1" dirty="0"/>
          </a:p>
        </p:txBody>
      </p:sp>
    </p:spTree>
    <p:extLst>
      <p:ext uri="{BB962C8B-B14F-4D97-AF65-F5344CB8AC3E}">
        <p14:creationId xmlns:p14="http://schemas.microsoft.com/office/powerpoint/2010/main" val="71858122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Rectangle 1"/>
          <p:cNvSpPr>
            <a:spLocks noGrp="1" noChangeArrowheads="1"/>
          </p:cNvSpPr>
          <p:nvPr>
            <p:ph type="title"/>
          </p:nvPr>
        </p:nvSpPr>
        <p:spPr>
          <a:xfrm>
            <a:off x="1482725" y="0"/>
            <a:ext cx="10018713" cy="1751013"/>
          </a:xfrm>
        </p:spPr>
        <p:txBody>
          <a:bodyPr/>
          <a:lstStyle/>
          <a:p>
            <a:r>
              <a:rPr lang="zh-CN" altLang="zh-CN" sz="2400"/>
              <a:t>Login Page                                        Home Page                     Search(Topics) Page</a:t>
            </a:r>
            <a:endParaRPr lang="zh-CN" altLang="zh-CN" sz="1800"/>
          </a:p>
        </p:txBody>
      </p:sp>
      <p:sp>
        <p:nvSpPr>
          <p:cNvPr id="11266" name="Rectangle 2"/>
          <p:cNvSpPr>
            <a:spLocks noGrp="1" noChangeArrowheads="1"/>
          </p:cNvSpPr>
          <p:nvPr>
            <p:ph idx="1"/>
          </p:nvPr>
        </p:nvSpPr>
        <p:spPr>
          <a:xfrm>
            <a:off x="1482725" y="2665413"/>
            <a:ext cx="10018713" cy="3125787"/>
          </a:xfrm>
        </p:spPr>
        <p:txBody>
          <a:bodyPr anchor="ctr"/>
          <a:lstStyle/>
          <a:p>
            <a:endParaRPr lang="zh-CN" altLang="zh-CN"/>
          </a:p>
        </p:txBody>
      </p:sp>
      <p:pic>
        <p:nvPicPr>
          <p:cNvPr id="11267" name="Picture 3" descr="image4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2725" y="1262063"/>
            <a:ext cx="2901950" cy="4735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1268" name="Picture 4" descr="image5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2850" y="1262063"/>
            <a:ext cx="2940050" cy="4735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1269" name="Picture 5" descr="image6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3300" y="1262063"/>
            <a:ext cx="2878138" cy="4719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4915120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Rectangle 1"/>
          <p:cNvSpPr>
            <a:spLocks noGrp="1" noChangeArrowheads="1"/>
          </p:cNvSpPr>
          <p:nvPr>
            <p:ph type="title"/>
          </p:nvPr>
        </p:nvSpPr>
        <p:spPr>
          <a:xfrm>
            <a:off x="1744663" y="-114300"/>
            <a:ext cx="10018712" cy="1751013"/>
          </a:xfrm>
        </p:spPr>
        <p:txBody>
          <a:bodyPr/>
          <a:lstStyle/>
          <a:p>
            <a:r>
              <a:rPr lang="zh-CN" altLang="zh-CN" sz="2400"/>
              <a:t>Personal Page                                  Post Detail                                 Post New Post</a:t>
            </a:r>
            <a:endParaRPr lang="zh-CN" altLang="zh-CN" sz="1800"/>
          </a:p>
        </p:txBody>
      </p:sp>
      <p:sp>
        <p:nvSpPr>
          <p:cNvPr id="12290" name="Rectangle 2"/>
          <p:cNvSpPr>
            <a:spLocks noGrp="1" noChangeArrowheads="1"/>
          </p:cNvSpPr>
          <p:nvPr>
            <p:ph idx="1"/>
          </p:nvPr>
        </p:nvSpPr>
        <p:spPr>
          <a:xfrm>
            <a:off x="1482725" y="2665413"/>
            <a:ext cx="10018713" cy="3125787"/>
          </a:xfrm>
        </p:spPr>
        <p:txBody>
          <a:bodyPr anchor="ctr"/>
          <a:lstStyle/>
          <a:p>
            <a:endParaRPr lang="zh-CN" altLang="zh-CN"/>
          </a:p>
        </p:txBody>
      </p:sp>
      <p:pic>
        <p:nvPicPr>
          <p:cNvPr id="12291" name="Picture 3" descr="image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1300" y="1171575"/>
            <a:ext cx="3060700" cy="5010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2292" name="Picture 4" descr="image7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4463" y="1171575"/>
            <a:ext cx="3060700" cy="5010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2293" name="Picture 5" descr="image8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7625" y="1171575"/>
            <a:ext cx="3052763" cy="5010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6357438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Rectangle 1"/>
          <p:cNvSpPr>
            <a:spLocks noGrp="1" noChangeArrowheads="1"/>
          </p:cNvSpPr>
          <p:nvPr>
            <p:ph type="title"/>
          </p:nvPr>
        </p:nvSpPr>
        <p:spPr>
          <a:xfrm>
            <a:off x="1482725" y="1119641"/>
            <a:ext cx="10018713" cy="1752600"/>
          </a:xfrm>
        </p:spPr>
        <p:txBody>
          <a:bodyPr/>
          <a:lstStyle/>
          <a:p>
            <a:r>
              <a:rPr lang="zh-CN" altLang="zh-CN" b="1" dirty="0"/>
              <a:t>More to add</a:t>
            </a:r>
            <a:endParaRPr lang="zh-CN" altLang="zh-CN" sz="1800" b="1" dirty="0"/>
          </a:p>
        </p:txBody>
      </p:sp>
      <p:sp>
        <p:nvSpPr>
          <p:cNvPr id="13314" name="Rectangle 2"/>
          <p:cNvSpPr>
            <a:spLocks noGrp="1" noChangeArrowheads="1"/>
          </p:cNvSpPr>
          <p:nvPr>
            <p:ph idx="1"/>
          </p:nvPr>
        </p:nvSpPr>
        <p:spPr>
          <a:xfrm>
            <a:off x="2173287" y="2496457"/>
            <a:ext cx="10018713" cy="2786743"/>
          </a:xfrm>
        </p:spPr>
        <p:txBody>
          <a:bodyPr anchor="ctr"/>
          <a:lstStyle/>
          <a:p>
            <a:r>
              <a:rPr lang="zh-CN" altLang="zh-CN" dirty="0"/>
              <a:t>Soothing music</a:t>
            </a:r>
          </a:p>
          <a:p>
            <a:r>
              <a:rPr lang="zh-CN" altLang="zh-CN" dirty="0"/>
              <a:t>Easy post to other popular social media, like Facebook, Twitter, etc</a:t>
            </a:r>
          </a:p>
          <a:p>
            <a:r>
              <a:rPr lang="zh-CN" altLang="zh-CN" dirty="0"/>
              <a:t>Psychological professionals</a:t>
            </a:r>
            <a:endParaRPr lang="zh-CN" altLang="zh-CN" sz="1800" dirty="0"/>
          </a:p>
        </p:txBody>
      </p:sp>
    </p:spTree>
    <p:extLst>
      <p:ext uri="{BB962C8B-B14F-4D97-AF65-F5344CB8AC3E}">
        <p14:creationId xmlns:p14="http://schemas.microsoft.com/office/powerpoint/2010/main" val="385266112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/>
          <p:cNvSpPr txBox="1">
            <a:spLocks/>
          </p:cNvSpPr>
          <p:nvPr/>
        </p:nvSpPr>
        <p:spPr>
          <a:xfrm>
            <a:off x="2505359" y="2343150"/>
            <a:ext cx="8073788" cy="294322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 sz="2400" dirty="0" smtClean="0"/>
              <a:t>Disadvantages of traditional psychological treatment: cost, time, language, shortage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 sz="2400" dirty="0" smtClean="0"/>
              <a:t>Disadvantage of online psychological treatment: legality, not face-to-face, trust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 sz="2400" dirty="0" smtClean="0"/>
              <a:t>Implication about the design: communication methods, simple design, trained professionals, safety, privacy</a:t>
            </a:r>
          </a:p>
          <a:p>
            <a:pPr algn="l"/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2663197" y="1100138"/>
            <a:ext cx="85010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 smtClean="0">
                <a:latin typeface="+mj-lt"/>
              </a:rPr>
              <a:t>Implication on </a:t>
            </a:r>
            <a:r>
              <a:rPr lang="en-US" altLang="zh-CN" sz="4000" b="1" dirty="0">
                <a:latin typeface="+mj-lt"/>
              </a:rPr>
              <a:t>O</a:t>
            </a:r>
            <a:r>
              <a:rPr lang="en-US" altLang="zh-CN" sz="4000" b="1" dirty="0" smtClean="0">
                <a:latin typeface="+mj-lt"/>
              </a:rPr>
              <a:t>ur Solution</a:t>
            </a:r>
            <a:endParaRPr lang="zh-CN" altLang="en-US" sz="40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306500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/>
          <p:cNvSpPr txBox="1">
            <a:spLocks/>
          </p:cNvSpPr>
          <p:nvPr/>
        </p:nvSpPr>
        <p:spPr>
          <a:xfrm>
            <a:off x="2634584" y="2357651"/>
            <a:ext cx="7882719" cy="34145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 sz="2400" dirty="0" smtClean="0"/>
              <a:t>Main causes for the health challenges of our target audiences: study, work, family, relationship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 sz="2400" dirty="0" smtClean="0"/>
              <a:t>Impact of surroundings on patients: social contacts, families, friends, listeners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 sz="2400" dirty="0" smtClean="0"/>
              <a:t>People’s attitude towards psychological assistance: not positive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 sz="2400" dirty="0" smtClean="0"/>
              <a:t>Services our target audiences may want: one question, assessment, clinics, language, listeners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2225401" y="1328737"/>
            <a:ext cx="87010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 smtClean="0">
                <a:latin typeface="+mj-lt"/>
              </a:rPr>
              <a:t>Main Findings </a:t>
            </a:r>
            <a:endParaRPr lang="zh-CN" altLang="en-US" sz="40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334944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64506" y="812800"/>
            <a:ext cx="9288465" cy="1028700"/>
          </a:xfrm>
        </p:spPr>
        <p:txBody>
          <a:bodyPr anchor="ctr">
            <a:noAutofit/>
          </a:bodyPr>
          <a:lstStyle/>
          <a:p>
            <a:r>
              <a:rPr lang="en-US" sz="4000" b="1" dirty="0"/>
              <a:t>Combined Research Results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764506" y="1841500"/>
            <a:ext cx="9410699" cy="3949700"/>
          </a:xfrm>
        </p:spPr>
        <p:txBody>
          <a:bodyPr>
            <a:normAutofit/>
          </a:bodyPr>
          <a:lstStyle/>
          <a:p>
            <a:r>
              <a:rPr lang="en-US" altLang="zh-CN" sz="2400" dirty="0"/>
              <a:t>After combining all the research results, we decided to refocus our project on a different direction</a:t>
            </a:r>
          </a:p>
          <a:p>
            <a:r>
              <a:rPr lang="en-US" altLang="zh-CN" sz="2400" dirty="0"/>
              <a:t>At the beginning we started from a very wide problem space - psychological problems</a:t>
            </a:r>
          </a:p>
          <a:p>
            <a:r>
              <a:rPr lang="en-US" altLang="zh-CN" sz="2400" dirty="0"/>
              <a:t>So we narrowed it down into helping university students relaxing and keeping them in a positive mood</a:t>
            </a:r>
          </a:p>
          <a:p>
            <a:r>
              <a:rPr lang="en-US" altLang="zh-CN" sz="2400" dirty="0"/>
              <a:t>Finally we made our target audience a little bit larger. </a:t>
            </a:r>
          </a:p>
        </p:txBody>
      </p:sp>
    </p:spTree>
    <p:extLst>
      <p:ext uri="{BB962C8B-B14F-4D97-AF65-F5344CB8AC3E}">
        <p14:creationId xmlns:p14="http://schemas.microsoft.com/office/powerpoint/2010/main" val="1316236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84310" y="685800"/>
            <a:ext cx="10018714" cy="1231901"/>
          </a:xfrm>
        </p:spPr>
        <p:txBody>
          <a:bodyPr anchor="ctr">
            <a:normAutofit/>
          </a:bodyPr>
          <a:lstStyle/>
          <a:p>
            <a:r>
              <a:rPr lang="en-US" b="1" dirty="0"/>
              <a:t>P</a:t>
            </a:r>
            <a:r>
              <a:rPr lang="en-US" altLang="zh-CN" b="1" dirty="0"/>
              <a:t>rimary</a:t>
            </a:r>
            <a:r>
              <a:rPr lang="en-US" b="1" dirty="0"/>
              <a:t> personas</a:t>
            </a:r>
            <a:endParaRPr lang="en-US" sz="3200" b="1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484310" y="1625601"/>
            <a:ext cx="10018714" cy="4165600"/>
          </a:xfrm>
        </p:spPr>
        <p:txBody>
          <a:bodyPr/>
          <a:lstStyle/>
          <a:p>
            <a:r>
              <a:rPr lang="en-US" altLang="zh-CN" dirty="0"/>
              <a:t>People who feel slightly depressed, unhappy or negative, and want to be/keep positive or make a change.</a:t>
            </a:r>
          </a:p>
        </p:txBody>
      </p:sp>
    </p:spTree>
    <p:extLst>
      <p:ext uri="{BB962C8B-B14F-4D97-AF65-F5344CB8AC3E}">
        <p14:creationId xmlns:p14="http://schemas.microsoft.com/office/powerpoint/2010/main" val="274039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484310" y="876300"/>
            <a:ext cx="9755189" cy="1511299"/>
          </a:xfrm>
        </p:spPr>
        <p:txBody>
          <a:bodyPr/>
          <a:lstStyle/>
          <a:p>
            <a:r>
              <a:rPr lang="en-US" b="1" dirty="0"/>
              <a:t>Solution for our problem space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0" y="1981199"/>
            <a:ext cx="9983790" cy="3594101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endParaRPr lang="en-US" altLang="zh-CN" dirty="0"/>
          </a:p>
          <a:p>
            <a:r>
              <a:rPr lang="en-US" altLang="zh-CN" sz="2600" dirty="0"/>
              <a:t>We have two choices – we can either build a website or build a phone app</a:t>
            </a:r>
          </a:p>
          <a:p>
            <a:r>
              <a:rPr lang="en-US" altLang="zh-CN" sz="2600" dirty="0"/>
              <a:t>After further analysis on the user needs and our capability of programming, we finally decided to develop a mobile phone app</a:t>
            </a:r>
          </a:p>
          <a:p>
            <a:r>
              <a:rPr lang="en-US" altLang="zh-CN" sz="2600" dirty="0"/>
              <a:t>There are already a lot of successful social apps like Facebook, twitter and Instagram</a:t>
            </a:r>
          </a:p>
          <a:p>
            <a:r>
              <a:rPr lang="en-US" altLang="zh-CN" sz="2600" dirty="0"/>
              <a:t>Inspired by those apps, we managed to figure out an approach to the solution of our problem space, which borrows a lot of ideas from those apps, but also with our special ways addressing on the problems space</a:t>
            </a:r>
          </a:p>
        </p:txBody>
      </p:sp>
    </p:spTree>
    <p:extLst>
      <p:ext uri="{BB962C8B-B14F-4D97-AF65-F5344CB8AC3E}">
        <p14:creationId xmlns:p14="http://schemas.microsoft.com/office/powerpoint/2010/main" val="1577542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84309" y="647700"/>
            <a:ext cx="10018713" cy="1752599"/>
          </a:xfrm>
        </p:spPr>
        <p:txBody>
          <a:bodyPr>
            <a:normAutofit/>
          </a:bodyPr>
          <a:lstStyle/>
          <a:p>
            <a:r>
              <a:rPr lang="en-US" b="1" dirty="0"/>
              <a:t>Design requirements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484310" y="2209799"/>
            <a:ext cx="10018713" cy="3124201"/>
          </a:xfrm>
        </p:spPr>
        <p:txBody>
          <a:bodyPr/>
          <a:lstStyle/>
          <a:p>
            <a:r>
              <a:rPr lang="en-US" dirty="0"/>
              <a:t>Less functions</a:t>
            </a:r>
          </a:p>
          <a:p>
            <a:r>
              <a:rPr lang="en-US" dirty="0"/>
              <a:t>Neat</a:t>
            </a:r>
          </a:p>
          <a:p>
            <a:r>
              <a:rPr lang="en-US" dirty="0"/>
              <a:t>Clean</a:t>
            </a:r>
          </a:p>
          <a:p>
            <a:r>
              <a:rPr lang="en-US" dirty="0"/>
              <a:t>Easy to understand and use</a:t>
            </a:r>
          </a:p>
        </p:txBody>
      </p:sp>
    </p:spTree>
    <p:extLst>
      <p:ext uri="{BB962C8B-B14F-4D97-AF65-F5344CB8AC3E}">
        <p14:creationId xmlns:p14="http://schemas.microsoft.com/office/powerpoint/2010/main" val="1918685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9313" y="1106359"/>
            <a:ext cx="10612687" cy="1696453"/>
          </a:xfrm>
        </p:spPr>
        <p:txBody>
          <a:bodyPr/>
          <a:lstStyle/>
          <a:p>
            <a:r>
              <a:rPr lang="en-US" altLang="zh-CN" b="1" dirty="0" smtClean="0"/>
              <a:t>What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we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learned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from</a:t>
            </a:r>
            <a:r>
              <a:rPr lang="zh-CN" altLang="en-US" b="1" dirty="0" smtClean="0"/>
              <a:t> </a:t>
            </a:r>
            <a:r>
              <a:rPr lang="en-US" altLang="zh-CN" b="1" dirty="0"/>
              <a:t>i</a:t>
            </a:r>
            <a:r>
              <a:rPr lang="en-US" altLang="zh-CN" b="1" dirty="0" smtClean="0"/>
              <a:t>nformal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usability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test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25052" y="3990191"/>
            <a:ext cx="6809458" cy="1299278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Icon</a:t>
            </a:r>
            <a:r>
              <a:rPr lang="zh-CN" altLang="en-US" dirty="0" smtClean="0"/>
              <a:t> </a:t>
            </a:r>
          </a:p>
          <a:p>
            <a:r>
              <a:rPr lang="en-US" altLang="zh-CN" dirty="0" smtClean="0"/>
              <a:t>wording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925052" y="2802812"/>
            <a:ext cx="78205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latin typeface="+mj-lt"/>
              </a:rPr>
              <a:t>Method:</a:t>
            </a:r>
            <a:r>
              <a:rPr lang="zh-CN" altLang="en-US" sz="2400" b="1" dirty="0" smtClean="0">
                <a:latin typeface="+mj-lt"/>
              </a:rPr>
              <a:t> </a:t>
            </a:r>
            <a:r>
              <a:rPr lang="en-US" altLang="zh-CN" sz="2400" dirty="0" smtClean="0">
                <a:latin typeface="+mj-lt"/>
              </a:rPr>
              <a:t>individual</a:t>
            </a:r>
            <a:r>
              <a:rPr lang="zh-CN" altLang="en-US" sz="2400" dirty="0" smtClean="0">
                <a:latin typeface="+mj-lt"/>
              </a:rPr>
              <a:t> </a:t>
            </a:r>
            <a:r>
              <a:rPr lang="en-US" altLang="zh-CN" sz="2400" dirty="0" smtClean="0">
                <a:latin typeface="+mj-lt"/>
              </a:rPr>
              <a:t>paper</a:t>
            </a:r>
            <a:r>
              <a:rPr lang="zh-CN" altLang="en-US" sz="2400" dirty="0" smtClean="0">
                <a:latin typeface="+mj-lt"/>
              </a:rPr>
              <a:t> </a:t>
            </a:r>
            <a:r>
              <a:rPr lang="en-US" altLang="zh-CN" sz="2400" dirty="0" smtClean="0">
                <a:latin typeface="+mj-lt"/>
              </a:rPr>
              <a:t>prototype</a:t>
            </a:r>
            <a:r>
              <a:rPr lang="zh-CN" altLang="en-US" sz="2400" dirty="0" smtClean="0">
                <a:latin typeface="+mj-lt"/>
              </a:rPr>
              <a:t> </a:t>
            </a:r>
            <a:endParaRPr lang="en-US" sz="2400" dirty="0">
              <a:latin typeface="+mj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925052" y="3528526"/>
            <a:ext cx="58562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/>
              <a:t>Problems: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417854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NULL"/></Relationships>
</file>

<file path=ppt/theme/theme1.xml><?xml version="1.0" encoding="utf-8"?>
<a:theme xmlns:a="http://schemas.openxmlformats.org/drawingml/2006/main" name="视差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344</TotalTime>
  <Words>848</Words>
  <Application>Microsoft Office PowerPoint</Application>
  <PresentationFormat>宽屏</PresentationFormat>
  <Paragraphs>116</Paragraphs>
  <Slides>24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31" baseType="lpstr">
      <vt:lpstr>DengXian</vt:lpstr>
      <vt:lpstr>华文楷体</vt:lpstr>
      <vt:lpstr>Arial</vt:lpstr>
      <vt:lpstr>Calibri</vt:lpstr>
      <vt:lpstr>Corbel</vt:lpstr>
      <vt:lpstr>Helvetica</vt:lpstr>
      <vt:lpstr>视差</vt:lpstr>
      <vt:lpstr>PowerPoint 演示文稿</vt:lpstr>
      <vt:lpstr>PowerPoint 演示文稿</vt:lpstr>
      <vt:lpstr>PowerPoint 演示文稿</vt:lpstr>
      <vt:lpstr>PowerPoint 演示文稿</vt:lpstr>
      <vt:lpstr>Combined Research Results</vt:lpstr>
      <vt:lpstr>Primary personas</vt:lpstr>
      <vt:lpstr>Solution for our problem space</vt:lpstr>
      <vt:lpstr>Design requirements</vt:lpstr>
      <vt:lpstr>What we learned from informal usability test</vt:lpstr>
      <vt:lpstr>Problem 1: Icon</vt:lpstr>
      <vt:lpstr>PowerPoint 演示文稿</vt:lpstr>
      <vt:lpstr>PowerPoint 演示文稿</vt:lpstr>
      <vt:lpstr>Problem 2: wording</vt:lpstr>
      <vt:lpstr>Problem 2: wording</vt:lpstr>
      <vt:lpstr>PowerPoint 演示文稿</vt:lpstr>
      <vt:lpstr>Combine individual works</vt:lpstr>
      <vt:lpstr>PowerPoint 演示文稿</vt:lpstr>
      <vt:lpstr>Formal usability test plan</vt:lpstr>
      <vt:lpstr>Formal Usability Test</vt:lpstr>
      <vt:lpstr>PowerPoint 演示文稿</vt:lpstr>
      <vt:lpstr>Final Product</vt:lpstr>
      <vt:lpstr>Login Page                                        Home Page                     Search(Topics) Page</vt:lpstr>
      <vt:lpstr>Personal Page                                  Post Detail                                 Post New Post</vt:lpstr>
      <vt:lpstr>More to add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BeeHappy -Germany Task Group</dc:title>
  <dc:creator>Gypsy</dc:creator>
  <cp:lastModifiedBy>hxp</cp:lastModifiedBy>
  <cp:revision>27</cp:revision>
  <dcterms:created xsi:type="dcterms:W3CDTF">2016-08-17T13:34:18Z</dcterms:created>
  <dcterms:modified xsi:type="dcterms:W3CDTF">2016-08-17T22:04:45Z</dcterms:modified>
</cp:coreProperties>
</file>